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71" r:id="rId4"/>
    <p:sldId id="276" r:id="rId5"/>
    <p:sldId id="261" r:id="rId6"/>
    <p:sldId id="278" r:id="rId7"/>
    <p:sldId id="281" r:id="rId8"/>
    <p:sldId id="279" r:id="rId9"/>
    <p:sldId id="282" r:id="rId10"/>
    <p:sldId id="280" r:id="rId11"/>
    <p:sldId id="283" r:id="rId12"/>
    <p:sldId id="277" r:id="rId13"/>
    <p:sldId id="284" r:id="rId14"/>
    <p:sldId id="275" r:id="rId15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27" roundtripDataSignature="AMtx7mgBtqKQsJ7T0HxlyNnRVS3LOmh2Y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7E2D750-688C-4DD9-876E-0042488F5DB1}">
  <a:tblStyle styleId="{67E2D750-688C-4DD9-876E-0042488F5DB1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BF5"/>
          </a:solidFill>
        </a:fill>
      </a:tcStyle>
    </a:wholeTbl>
    <a:band1H>
      <a:tcTxStyle b="off" i="off"/>
      <a:tcStyle>
        <a:tcBdr/>
        <a:fill>
          <a:solidFill>
            <a:srgbClr val="CDD4EA"/>
          </a:solidFill>
        </a:fill>
      </a:tcStyle>
    </a:band1H>
    <a:band2H>
      <a:tcTxStyle b="off" i="off"/>
      <a:tcStyle>
        <a:tcBdr/>
      </a:tcStyle>
    </a:band2H>
    <a:band1V>
      <a:tcTxStyle b="off" i="off"/>
      <a:tcStyle>
        <a:tcBdr/>
        <a:fill>
          <a:solidFill>
            <a:srgbClr val="CDD4EA"/>
          </a:solidFill>
        </a:fill>
      </a:tcStyle>
    </a:band1V>
    <a:band2V>
      <a:tcTxStyle b="off" i="off"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636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7" Type="http://customschemas.google.com/relationships/presentationmetadata" Target="metadata"/><Relationship Id="rId30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_____Microsoft_Excel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_____Microsoft_Excel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_____Microsoft_Excel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_____Microsoft_Excel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_____Microsoft_Excel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_____Microsoft_Excel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_____Microsoft_Excel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_____Microsoft_Excel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Лист1!$B$1</c:f>
              <c:strCache>
                <c:ptCount val="1"/>
                <c:pt idx="0">
                  <c:v>Продажи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4D9D-4AED-A799-BE1654525756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4D9D-4AED-A799-BE1654525756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4D9D-4AED-A799-BE1654525756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4D9D-4AED-A799-BE1654525756}"/>
              </c:ext>
            </c:extLst>
          </c:dPt>
          <c:cat>
            <c:strRef>
              <c:f>Лист1!$A$2:$A$5</c:f>
              <c:strCache>
                <c:ptCount val="4"/>
                <c:pt idx="0">
                  <c:v>Кв. 1</c:v>
                </c:pt>
                <c:pt idx="1">
                  <c:v>Кв. 2</c:v>
                </c:pt>
                <c:pt idx="2">
                  <c:v>Кв. 3</c:v>
                </c:pt>
                <c:pt idx="3">
                  <c:v>Кв. 4</c:v>
                </c:pt>
              </c:strCache>
            </c:strRef>
          </c:cat>
          <c:val>
            <c:numRef>
              <c:f>Лист1!$B$2:$B$5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715-478A-91F6-BCBBB7551FD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Лист1!$B$1</c:f>
              <c:strCache>
                <c:ptCount val="1"/>
                <c:pt idx="0">
                  <c:v>Продажи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EC1D-423C-A917-798184983ED9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EC1D-423C-A917-798184983ED9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EC1D-423C-A917-798184983ED9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EC1D-423C-A917-798184983ED9}"/>
              </c:ext>
            </c:extLst>
          </c:dPt>
          <c:cat>
            <c:strRef>
              <c:f>Лист1!$A$2:$A$5</c:f>
              <c:strCache>
                <c:ptCount val="4"/>
                <c:pt idx="0">
                  <c:v>Кв. 1</c:v>
                </c:pt>
                <c:pt idx="1">
                  <c:v>Кв. 2</c:v>
                </c:pt>
                <c:pt idx="2">
                  <c:v>Кв. 3</c:v>
                </c:pt>
                <c:pt idx="3">
                  <c:v>Кв. 4</c:v>
                </c:pt>
              </c:strCache>
            </c:strRef>
          </c:cat>
          <c:val>
            <c:numRef>
              <c:f>Лист1!$B$2:$B$5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715-478A-91F6-BCBBB7551FD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Лист1!$B$1</c:f>
              <c:strCache>
                <c:ptCount val="1"/>
                <c:pt idx="0">
                  <c:v>Продажи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1249-4DA6-B2DB-E8DC8BDA6D69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1249-4DA6-B2DB-E8DC8BDA6D69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1249-4DA6-B2DB-E8DC8BDA6D69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1249-4DA6-B2DB-E8DC8BDA6D69}"/>
              </c:ext>
            </c:extLst>
          </c:dPt>
          <c:cat>
            <c:strRef>
              <c:f>Лист1!$A$2:$A$5</c:f>
              <c:strCache>
                <c:ptCount val="4"/>
                <c:pt idx="0">
                  <c:v>Кв. 1</c:v>
                </c:pt>
                <c:pt idx="1">
                  <c:v>Кв. 2</c:v>
                </c:pt>
                <c:pt idx="2">
                  <c:v>Кв. 3</c:v>
                </c:pt>
                <c:pt idx="3">
                  <c:v>Кв. 4</c:v>
                </c:pt>
              </c:strCache>
            </c:strRef>
          </c:cat>
          <c:val>
            <c:numRef>
              <c:f>Лист1!$B$2:$B$5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715-478A-91F6-BCBBB7551FD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Лист1!$B$1</c:f>
              <c:strCache>
                <c:ptCount val="1"/>
                <c:pt idx="0">
                  <c:v>Продажи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50F8-4D97-972A-3E16CAABB3FA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50F8-4D97-972A-3E16CAABB3FA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50F8-4D97-972A-3E16CAABB3FA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50F8-4D97-972A-3E16CAABB3FA}"/>
              </c:ext>
            </c:extLst>
          </c:dPt>
          <c:cat>
            <c:strRef>
              <c:f>Лист1!$A$2:$A$5</c:f>
              <c:strCache>
                <c:ptCount val="4"/>
                <c:pt idx="0">
                  <c:v>Кв. 1</c:v>
                </c:pt>
                <c:pt idx="1">
                  <c:v>Кв. 2</c:v>
                </c:pt>
                <c:pt idx="2">
                  <c:v>Кв. 3</c:v>
                </c:pt>
                <c:pt idx="3">
                  <c:v>Кв. 4</c:v>
                </c:pt>
              </c:strCache>
            </c:strRef>
          </c:cat>
          <c:val>
            <c:numRef>
              <c:f>Лист1!$B$2:$B$5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715-478A-91F6-BCBBB7551FD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Продажи</c:v>
                </c:pt>
              </c:strCache>
            </c:strRef>
          </c:tx>
          <c:spPr>
            <a:solidFill>
              <a:schemeClr val="accent6"/>
            </a:solidFill>
            <a:ln w="19050">
              <a:solidFill>
                <a:schemeClr val="lt1"/>
              </a:solidFill>
            </a:ln>
            <a:effectLst/>
          </c:spPr>
          <c:invertIfNegative val="0"/>
          <c:cat>
            <c:strRef>
              <c:f>Лист1!$A$2:$A$5</c:f>
              <c:strCache>
                <c:ptCount val="4"/>
                <c:pt idx="0">
                  <c:v>Кв. 1</c:v>
                </c:pt>
                <c:pt idx="1">
                  <c:v>Кв. 2</c:v>
                </c:pt>
                <c:pt idx="2">
                  <c:v>Кв. 3</c:v>
                </c:pt>
                <c:pt idx="3">
                  <c:v>Кв. 4</c:v>
                </c:pt>
              </c:strCache>
            </c:strRef>
          </c:cat>
          <c:val>
            <c:numRef>
              <c:f>Лист1!$B$2:$B$5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715-478A-91F6-BCBBB7551FD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80429519"/>
        <c:axId val="282825823"/>
      </c:barChart>
      <c:catAx>
        <c:axId val="280429519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282825823"/>
        <c:crosses val="autoZero"/>
        <c:auto val="1"/>
        <c:lblAlgn val="ctr"/>
        <c:lblOffset val="100"/>
        <c:noMultiLvlLbl val="0"/>
      </c:catAx>
      <c:valAx>
        <c:axId val="28282582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2804295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Продажи</c:v>
                </c:pt>
              </c:strCache>
            </c:strRef>
          </c:tx>
          <c:spPr>
            <a:solidFill>
              <a:srgbClr val="80BC00"/>
            </a:solidFill>
            <a:ln w="19050">
              <a:solidFill>
                <a:schemeClr val="lt1"/>
              </a:solidFill>
            </a:ln>
            <a:effectLst/>
          </c:spPr>
          <c:invertIfNegative val="0"/>
          <c:cat>
            <c:strRef>
              <c:f>Лист1!$A$2:$A$5</c:f>
              <c:strCache>
                <c:ptCount val="4"/>
                <c:pt idx="0">
                  <c:v>Кв. 1</c:v>
                </c:pt>
                <c:pt idx="1">
                  <c:v>Кв. 2</c:v>
                </c:pt>
                <c:pt idx="2">
                  <c:v>Кв. 3</c:v>
                </c:pt>
                <c:pt idx="3">
                  <c:v>Кв. 4</c:v>
                </c:pt>
              </c:strCache>
            </c:strRef>
          </c:cat>
          <c:val>
            <c:numRef>
              <c:f>Лист1!$B$2:$B$5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715-478A-91F6-BCBBB7551FD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80429519"/>
        <c:axId val="282825823"/>
      </c:barChart>
      <c:catAx>
        <c:axId val="280429519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282825823"/>
        <c:crosses val="autoZero"/>
        <c:auto val="1"/>
        <c:lblAlgn val="ctr"/>
        <c:lblOffset val="100"/>
        <c:noMultiLvlLbl val="0"/>
      </c:catAx>
      <c:valAx>
        <c:axId val="28282582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2804295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Продажи</c:v>
                </c:pt>
              </c:strCache>
            </c:strRef>
          </c:tx>
          <c:spPr>
            <a:solidFill>
              <a:schemeClr val="accent1"/>
            </a:solidFill>
            <a:ln w="19050">
              <a:solidFill>
                <a:schemeClr val="lt1"/>
              </a:solidFill>
            </a:ln>
            <a:effectLst/>
          </c:spPr>
          <c:invertIfNegative val="0"/>
          <c:cat>
            <c:strRef>
              <c:f>Лист1!$A$2:$A$5</c:f>
              <c:strCache>
                <c:ptCount val="4"/>
                <c:pt idx="0">
                  <c:v>Кв. 1</c:v>
                </c:pt>
                <c:pt idx="1">
                  <c:v>Кв. 2</c:v>
                </c:pt>
                <c:pt idx="2">
                  <c:v>Кв. 3</c:v>
                </c:pt>
                <c:pt idx="3">
                  <c:v>Кв. 4</c:v>
                </c:pt>
              </c:strCache>
            </c:strRef>
          </c:cat>
          <c:val>
            <c:numRef>
              <c:f>Лист1!$B$2:$B$5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715-478A-91F6-BCBBB7551FD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80429519"/>
        <c:axId val="282825823"/>
      </c:barChart>
      <c:catAx>
        <c:axId val="280429519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282825823"/>
        <c:crosses val="autoZero"/>
        <c:auto val="1"/>
        <c:lblAlgn val="ctr"/>
        <c:lblOffset val="100"/>
        <c:noMultiLvlLbl val="0"/>
      </c:catAx>
      <c:valAx>
        <c:axId val="28282582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2804295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Продажи</c:v>
                </c:pt>
              </c:strCache>
            </c:strRef>
          </c:tx>
          <c:spPr>
            <a:solidFill>
              <a:schemeClr val="accent1"/>
            </a:solidFill>
            <a:ln w="19050">
              <a:solidFill>
                <a:schemeClr val="lt1"/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80BC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FE9A-4C9E-B5E5-536D6313177E}"/>
              </c:ext>
            </c:extLst>
          </c:dPt>
          <c:dPt>
            <c:idx val="1"/>
            <c:invertIfNegative val="0"/>
            <c:bubble3D val="0"/>
            <c:spPr>
              <a:solidFill>
                <a:srgbClr val="80BC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FE9A-4C9E-B5E5-536D6313177E}"/>
              </c:ext>
            </c:extLst>
          </c:dPt>
          <c:dPt>
            <c:idx val="2"/>
            <c:invertIfNegative val="0"/>
            <c:bubble3D val="0"/>
            <c:spPr>
              <a:solidFill>
                <a:srgbClr val="80BC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0-FE9A-4C9E-B5E5-536D6313177E}"/>
              </c:ext>
            </c:extLst>
          </c:dPt>
          <c:dPt>
            <c:idx val="3"/>
            <c:invertIfNegative val="0"/>
            <c:bubble3D val="0"/>
            <c:spPr>
              <a:solidFill>
                <a:srgbClr val="80BC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FE9A-4C9E-B5E5-536D6313177E}"/>
              </c:ext>
            </c:extLst>
          </c:dPt>
          <c:cat>
            <c:strRef>
              <c:f>Лист1!$A$2:$A$5</c:f>
              <c:strCache>
                <c:ptCount val="4"/>
                <c:pt idx="0">
                  <c:v>Кв. 1</c:v>
                </c:pt>
                <c:pt idx="1">
                  <c:v>Кв. 2</c:v>
                </c:pt>
                <c:pt idx="2">
                  <c:v>Кв. 3</c:v>
                </c:pt>
                <c:pt idx="3">
                  <c:v>Кв. 4</c:v>
                </c:pt>
              </c:strCache>
            </c:strRef>
          </c:cat>
          <c:val>
            <c:numRef>
              <c:f>Лист1!$B$2:$B$5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715-478A-91F6-BCBBB7551FD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80429519"/>
        <c:axId val="282825823"/>
      </c:barChart>
      <c:catAx>
        <c:axId val="280429519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282825823"/>
        <c:crosses val="autoZero"/>
        <c:auto val="1"/>
        <c:lblAlgn val="ctr"/>
        <c:lblOffset val="100"/>
        <c:noMultiLvlLbl val="0"/>
      </c:catAx>
      <c:valAx>
        <c:axId val="28282582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2804295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withinLinear" id="19">
  <a:schemeClr val="accent6"/>
</cs:colorStyle>
</file>

<file path=ppt/charts/colors6.xml><?xml version="1.0" encoding="utf-8"?>
<cs:colorStyle xmlns:cs="http://schemas.microsoft.com/office/drawing/2012/chartStyle" xmlns:a="http://schemas.openxmlformats.org/drawingml/2006/main" meth="withinLinear" id="19">
  <a:schemeClr val="accent6"/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99" name="Google Shape;19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334" name="Google Shape;334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0435290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40" name="Google Shape;24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665118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334" name="Google Shape;334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8036959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40" name="Google Shape;24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0503769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450" name="Google Shape;450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07" name="Google Shape;20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334" name="Google Shape;334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334" name="Google Shape;334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370260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40" name="Google Shape;24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334" name="Google Shape;334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559651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40" name="Google Shape;24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364887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334" name="Google Shape;334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450759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40" name="Google Shape;24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243129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chart" Target="../charts/chart5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chart" Target="../charts/chart7.xm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4.png"/><Relationship Id="rId18" Type="http://schemas.openxmlformats.org/officeDocument/2006/relationships/image" Target="../media/image19.png"/><Relationship Id="rId26" Type="http://schemas.openxmlformats.org/officeDocument/2006/relationships/image" Target="../media/image27.png"/><Relationship Id="rId3" Type="http://schemas.openxmlformats.org/officeDocument/2006/relationships/image" Target="../media/image4.png"/><Relationship Id="rId21" Type="http://schemas.openxmlformats.org/officeDocument/2006/relationships/image" Target="../media/image22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image" Target="../media/image18.png"/><Relationship Id="rId25" Type="http://schemas.openxmlformats.org/officeDocument/2006/relationships/image" Target="../media/image26.png"/><Relationship Id="rId33" Type="http://schemas.openxmlformats.org/officeDocument/2006/relationships/image" Target="../media/image34.png"/><Relationship Id="rId2" Type="http://schemas.openxmlformats.org/officeDocument/2006/relationships/image" Target="../media/image3.png"/><Relationship Id="rId16" Type="http://schemas.openxmlformats.org/officeDocument/2006/relationships/image" Target="../media/image17.png"/><Relationship Id="rId20" Type="http://schemas.openxmlformats.org/officeDocument/2006/relationships/image" Target="../media/image21.png"/><Relationship Id="rId29" Type="http://schemas.openxmlformats.org/officeDocument/2006/relationships/image" Target="../media/image3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24" Type="http://schemas.openxmlformats.org/officeDocument/2006/relationships/image" Target="../media/image25.png"/><Relationship Id="rId32" Type="http://schemas.openxmlformats.org/officeDocument/2006/relationships/image" Target="../media/image33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23" Type="http://schemas.openxmlformats.org/officeDocument/2006/relationships/image" Target="../media/image24.png"/><Relationship Id="rId28" Type="http://schemas.openxmlformats.org/officeDocument/2006/relationships/image" Target="../media/image29.png"/><Relationship Id="rId10" Type="http://schemas.openxmlformats.org/officeDocument/2006/relationships/image" Target="../media/image11.png"/><Relationship Id="rId19" Type="http://schemas.openxmlformats.org/officeDocument/2006/relationships/image" Target="../media/image20.png"/><Relationship Id="rId31" Type="http://schemas.openxmlformats.org/officeDocument/2006/relationships/image" Target="../media/image32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Relationship Id="rId22" Type="http://schemas.openxmlformats.org/officeDocument/2006/relationships/image" Target="../media/image23.png"/><Relationship Id="rId27" Type="http://schemas.openxmlformats.org/officeDocument/2006/relationships/image" Target="../media/image28.png"/><Relationship Id="rId30" Type="http://schemas.openxmlformats.org/officeDocument/2006/relationships/image" Target="../media/image31.png"/><Relationship Id="rId8" Type="http://schemas.openxmlformats.org/officeDocument/2006/relationships/image" Target="../media/image9.png"/></Relationships>
</file>

<file path=ppt/slideLayouts/_rels/slideLayout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4.png"/><Relationship Id="rId18" Type="http://schemas.openxmlformats.org/officeDocument/2006/relationships/image" Target="../media/image19.png"/><Relationship Id="rId26" Type="http://schemas.openxmlformats.org/officeDocument/2006/relationships/image" Target="../media/image27.png"/><Relationship Id="rId3" Type="http://schemas.openxmlformats.org/officeDocument/2006/relationships/image" Target="../media/image4.png"/><Relationship Id="rId21" Type="http://schemas.openxmlformats.org/officeDocument/2006/relationships/image" Target="../media/image22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image" Target="../media/image18.png"/><Relationship Id="rId25" Type="http://schemas.openxmlformats.org/officeDocument/2006/relationships/image" Target="../media/image26.png"/><Relationship Id="rId33" Type="http://schemas.openxmlformats.org/officeDocument/2006/relationships/image" Target="../media/image34.png"/><Relationship Id="rId2" Type="http://schemas.openxmlformats.org/officeDocument/2006/relationships/image" Target="../media/image3.png"/><Relationship Id="rId16" Type="http://schemas.openxmlformats.org/officeDocument/2006/relationships/image" Target="../media/image17.png"/><Relationship Id="rId20" Type="http://schemas.openxmlformats.org/officeDocument/2006/relationships/image" Target="../media/image21.png"/><Relationship Id="rId29" Type="http://schemas.openxmlformats.org/officeDocument/2006/relationships/image" Target="../media/image3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24" Type="http://schemas.openxmlformats.org/officeDocument/2006/relationships/image" Target="../media/image25.png"/><Relationship Id="rId32" Type="http://schemas.openxmlformats.org/officeDocument/2006/relationships/image" Target="../media/image33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23" Type="http://schemas.openxmlformats.org/officeDocument/2006/relationships/image" Target="../media/image24.png"/><Relationship Id="rId28" Type="http://schemas.openxmlformats.org/officeDocument/2006/relationships/image" Target="../media/image29.png"/><Relationship Id="rId10" Type="http://schemas.openxmlformats.org/officeDocument/2006/relationships/image" Target="../media/image11.png"/><Relationship Id="rId19" Type="http://schemas.openxmlformats.org/officeDocument/2006/relationships/image" Target="../media/image20.png"/><Relationship Id="rId31" Type="http://schemas.openxmlformats.org/officeDocument/2006/relationships/image" Target="../media/image32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Relationship Id="rId22" Type="http://schemas.openxmlformats.org/officeDocument/2006/relationships/image" Target="../media/image23.png"/><Relationship Id="rId27" Type="http://schemas.openxmlformats.org/officeDocument/2006/relationships/image" Target="../media/image28.png"/><Relationship Id="rId30" Type="http://schemas.openxmlformats.org/officeDocument/2006/relationships/image" Target="../media/image31.png"/><Relationship Id="rId8" Type="http://schemas.openxmlformats.org/officeDocument/2006/relationships/image" Target="../media/image9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">
  <p:cSld name="Титул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2"/>
          <p:cNvSpPr txBox="1">
            <a:spLocks noGrp="1"/>
          </p:cNvSpPr>
          <p:nvPr>
            <p:ph type="ctrTitle"/>
          </p:nvPr>
        </p:nvSpPr>
        <p:spPr>
          <a:xfrm>
            <a:off x="620489" y="4683228"/>
            <a:ext cx="8166064" cy="5894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0BC00"/>
              </a:buClr>
              <a:buSzPts val="3600"/>
              <a:buFont typeface="Calibri"/>
              <a:buNone/>
              <a:defRPr sz="3600" b="0">
                <a:solidFill>
                  <a:srgbClr val="80BC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2"/>
          <p:cNvSpPr txBox="1">
            <a:spLocks noGrp="1"/>
          </p:cNvSpPr>
          <p:nvPr>
            <p:ph type="subTitle" idx="1"/>
          </p:nvPr>
        </p:nvSpPr>
        <p:spPr>
          <a:xfrm>
            <a:off x="620489" y="5596154"/>
            <a:ext cx="5921628" cy="3379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17" name="Google Shape;17;p2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1"/>
            <a:ext cx="12191999" cy="4199467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22"/>
          <p:cNvSpPr txBox="1">
            <a:spLocks noGrp="1"/>
          </p:cNvSpPr>
          <p:nvPr>
            <p:ph type="body" idx="2"/>
          </p:nvPr>
        </p:nvSpPr>
        <p:spPr>
          <a:xfrm>
            <a:off x="620489" y="6088616"/>
            <a:ext cx="5921627" cy="3379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0BC00"/>
              </a:buClr>
              <a:buSzPts val="1800"/>
              <a:buFont typeface="Calibri"/>
              <a:buNone/>
              <a:defRPr sz="18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0BC00"/>
              </a:buClr>
              <a:buSzPts val="1400"/>
              <a:buFont typeface="Calibri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9" name="Google Shape;19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4936" y="431463"/>
            <a:ext cx="1759226" cy="395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Круговая диаграмма (синий)">
  <p:cSld name="Круговая диаграмма (синий)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7"/>
          <p:cNvSpPr txBox="1">
            <a:spLocks noGrp="1"/>
          </p:cNvSpPr>
          <p:nvPr>
            <p:ph type="ctrTitle"/>
          </p:nvPr>
        </p:nvSpPr>
        <p:spPr>
          <a:xfrm>
            <a:off x="620489" y="628956"/>
            <a:ext cx="7952012" cy="5894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0BC00"/>
              </a:buClr>
              <a:buSzPts val="3600"/>
              <a:buFont typeface="Calibri"/>
              <a:buNone/>
              <a:defRPr sz="3600" b="0">
                <a:solidFill>
                  <a:srgbClr val="80BC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37"/>
          <p:cNvSpPr txBox="1">
            <a:spLocks noGrp="1"/>
          </p:cNvSpPr>
          <p:nvPr>
            <p:ph type="body" idx="1"/>
          </p:nvPr>
        </p:nvSpPr>
        <p:spPr>
          <a:xfrm>
            <a:off x="620489" y="1895301"/>
            <a:ext cx="5165169" cy="3948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aphicFrame>
        <p:nvGraphicFramePr>
          <p:cNvPr id="168" name="Google Shape;168;p37"/>
          <p:cNvGraphicFramePr/>
          <p:nvPr/>
        </p:nvGraphicFramePr>
        <p:xfrm>
          <a:off x="6697980" y="1812175"/>
          <a:ext cx="4148050" cy="40316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69" name="Google Shape;169;p37"/>
          <p:cNvGraphicFramePr/>
          <p:nvPr/>
        </p:nvGraphicFramePr>
        <p:xfrm>
          <a:off x="6697980" y="1812175"/>
          <a:ext cx="4148050" cy="40316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70" name="Google Shape;170;p37"/>
          <p:cNvSpPr txBox="1">
            <a:spLocks noGrp="1"/>
          </p:cNvSpPr>
          <p:nvPr>
            <p:ph type="sldNum" idx="12"/>
          </p:nvPr>
        </p:nvSpPr>
        <p:spPr>
          <a:xfrm>
            <a:off x="10668000" y="6356350"/>
            <a:ext cx="685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Гистограмма (зеленый)">
  <p:cSld name="Гистограмма (зеленый)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8"/>
          <p:cNvSpPr txBox="1">
            <a:spLocks noGrp="1"/>
          </p:cNvSpPr>
          <p:nvPr>
            <p:ph type="ctrTitle"/>
          </p:nvPr>
        </p:nvSpPr>
        <p:spPr>
          <a:xfrm>
            <a:off x="620489" y="628956"/>
            <a:ext cx="7952011" cy="5894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0BC00"/>
              </a:buClr>
              <a:buSzPts val="3600"/>
              <a:buFont typeface="Calibri"/>
              <a:buNone/>
              <a:defRPr sz="3600" b="0">
                <a:solidFill>
                  <a:srgbClr val="80BC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38"/>
          <p:cNvSpPr txBox="1">
            <a:spLocks noGrp="1"/>
          </p:cNvSpPr>
          <p:nvPr>
            <p:ph type="body" idx="1"/>
          </p:nvPr>
        </p:nvSpPr>
        <p:spPr>
          <a:xfrm>
            <a:off x="620489" y="1895301"/>
            <a:ext cx="5165169" cy="3948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aphicFrame>
        <p:nvGraphicFramePr>
          <p:cNvPr id="174" name="Google Shape;174;p38"/>
          <p:cNvGraphicFramePr/>
          <p:nvPr/>
        </p:nvGraphicFramePr>
        <p:xfrm>
          <a:off x="6697980" y="1895301"/>
          <a:ext cx="4148050" cy="394854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75" name="Google Shape;175;p38"/>
          <p:cNvGraphicFramePr/>
          <p:nvPr/>
        </p:nvGraphicFramePr>
        <p:xfrm>
          <a:off x="6697980" y="1895301"/>
          <a:ext cx="4148050" cy="394854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76" name="Google Shape;176;p38"/>
          <p:cNvSpPr txBox="1">
            <a:spLocks noGrp="1"/>
          </p:cNvSpPr>
          <p:nvPr>
            <p:ph type="sldNum" idx="12"/>
          </p:nvPr>
        </p:nvSpPr>
        <p:spPr>
          <a:xfrm>
            <a:off x="10668000" y="6356350"/>
            <a:ext cx="685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Гистограмма (синий)">
  <p:cSld name="Гистограмма (синий)"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9"/>
          <p:cNvSpPr txBox="1">
            <a:spLocks noGrp="1"/>
          </p:cNvSpPr>
          <p:nvPr>
            <p:ph type="ctrTitle"/>
          </p:nvPr>
        </p:nvSpPr>
        <p:spPr>
          <a:xfrm>
            <a:off x="620489" y="628956"/>
            <a:ext cx="7952011" cy="5894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0BC00"/>
              </a:buClr>
              <a:buSzPts val="3600"/>
              <a:buFont typeface="Calibri"/>
              <a:buNone/>
              <a:defRPr sz="3600" b="0">
                <a:solidFill>
                  <a:srgbClr val="80BC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39"/>
          <p:cNvSpPr txBox="1">
            <a:spLocks noGrp="1"/>
          </p:cNvSpPr>
          <p:nvPr>
            <p:ph type="body" idx="1"/>
          </p:nvPr>
        </p:nvSpPr>
        <p:spPr>
          <a:xfrm>
            <a:off x="620489" y="1895301"/>
            <a:ext cx="5165169" cy="3948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aphicFrame>
        <p:nvGraphicFramePr>
          <p:cNvPr id="180" name="Google Shape;180;p39"/>
          <p:cNvGraphicFramePr/>
          <p:nvPr/>
        </p:nvGraphicFramePr>
        <p:xfrm>
          <a:off x="6697980" y="1895301"/>
          <a:ext cx="4148050" cy="394854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81" name="Google Shape;181;p39"/>
          <p:cNvGraphicFramePr/>
          <p:nvPr/>
        </p:nvGraphicFramePr>
        <p:xfrm>
          <a:off x="6697980" y="1895301"/>
          <a:ext cx="4148050" cy="394854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82" name="Google Shape;182;p39"/>
          <p:cNvSpPr txBox="1">
            <a:spLocks noGrp="1"/>
          </p:cNvSpPr>
          <p:nvPr>
            <p:ph type="sldNum" idx="12"/>
          </p:nvPr>
        </p:nvSpPr>
        <p:spPr>
          <a:xfrm>
            <a:off x="10668000" y="6356350"/>
            <a:ext cx="685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аблица (зеленый)">
  <p:cSld name="Таблица (зеленый)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40"/>
          <p:cNvSpPr txBox="1">
            <a:spLocks noGrp="1"/>
          </p:cNvSpPr>
          <p:nvPr>
            <p:ph type="ctrTitle"/>
          </p:nvPr>
        </p:nvSpPr>
        <p:spPr>
          <a:xfrm>
            <a:off x="620489" y="628956"/>
            <a:ext cx="7952011" cy="5894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0BC00"/>
              </a:buClr>
              <a:buSzPts val="3600"/>
              <a:buFont typeface="Calibri"/>
              <a:buNone/>
              <a:defRPr sz="3600" b="0">
                <a:solidFill>
                  <a:srgbClr val="80BC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aphicFrame>
        <p:nvGraphicFramePr>
          <p:cNvPr id="185" name="Google Shape;185;p40"/>
          <p:cNvGraphicFramePr/>
          <p:nvPr/>
        </p:nvGraphicFramePr>
        <p:xfrm>
          <a:off x="620489" y="1605189"/>
          <a:ext cx="3000000" cy="3000000"/>
        </p:xfrm>
        <a:graphic>
          <a:graphicData uri="http://schemas.openxmlformats.org/drawingml/2006/table">
            <a:tbl>
              <a:tblPr firstRow="1" bandRow="1">
                <a:noFill/>
                <a:tableStyleId>{67E2D750-688C-4DD9-876E-0042488F5DB1}</a:tableStyleId>
              </a:tblPr>
              <a:tblGrid>
                <a:gridCol w="2190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90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90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90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190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569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ru-RU" sz="1800" u="none" strike="noStrike" cap="none" dirty="0"/>
                        <a:t>Название</a:t>
                      </a:r>
                      <a:endParaRPr sz="1400" u="none" strike="noStrike" cap="none" dirty="0"/>
                    </a:p>
                  </a:txBody>
                  <a:tcPr marL="7200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0BC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endParaRPr sz="1800" u="none" strike="noStrike" cap="none"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ru-RU" sz="1800" u="none" strike="noStrike" cap="none" dirty="0"/>
                        <a:t>Название</a:t>
                      </a:r>
                      <a:endParaRPr sz="1400" u="none" strike="noStrike" cap="none" dirty="0"/>
                    </a:p>
                  </a:txBody>
                  <a:tcPr marL="9145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0BC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endParaRPr sz="1800" u="none" strike="noStrike" cap="none"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ru-RU" sz="1800" u="none" strike="noStrike" cap="none" dirty="0"/>
                        <a:t>Название</a:t>
                      </a:r>
                      <a:endParaRPr sz="1400" u="none" strike="noStrike" cap="none" dirty="0"/>
                    </a:p>
                  </a:txBody>
                  <a:tcPr marL="9145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0BC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ru-RU" sz="1800" u="none" strike="noStrike" cap="none" dirty="0"/>
                        <a:t>Название</a:t>
                      </a:r>
                      <a:endParaRPr sz="1400" u="none" strike="noStrike" cap="none" dirty="0"/>
                    </a:p>
                  </a:txBody>
                  <a:tcPr marL="9145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0BC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ru-RU" sz="1800" u="none" strike="noStrike" cap="none" dirty="0"/>
                        <a:t>Название</a:t>
                      </a:r>
                      <a:endParaRPr sz="1400" u="none" strike="noStrike" cap="none" dirty="0"/>
                    </a:p>
                  </a:txBody>
                  <a:tcPr marL="9145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0BC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5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ru-RU" sz="1400" u="none" strike="noStrike" cap="none" dirty="0"/>
                        <a:t>Текст</a:t>
                      </a:r>
                      <a:r>
                        <a:rPr lang="ru-RU" sz="1200" u="none" strike="noStrike" cap="none" dirty="0"/>
                        <a:t> </a:t>
                      </a:r>
                      <a:endParaRPr sz="1400" u="none" strike="noStrike" cap="none" dirty="0"/>
                    </a:p>
                  </a:txBody>
                  <a:tcPr marL="9145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ru-RU" sz="1200" u="none" strike="noStrike" cap="none" dirty="0"/>
                        <a:t>Текст</a:t>
                      </a:r>
                      <a:endParaRPr sz="1400" u="none" strike="noStrike" cap="none" dirty="0"/>
                    </a:p>
                  </a:txBody>
                  <a:tcPr marL="9145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endParaRPr sz="1200" u="none" strike="noStrike" cap="none"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ru-RU" sz="1200" u="none" strike="noStrike" cap="none" dirty="0"/>
                        <a:t>Текст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 dirty="0"/>
                    </a:p>
                  </a:txBody>
                  <a:tcPr marL="9145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endParaRPr sz="1200" u="none" strike="noStrike" cap="none"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ru-RU" sz="1200" u="none" strike="noStrike" cap="none" dirty="0"/>
                        <a:t>Текст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 dirty="0"/>
                    </a:p>
                  </a:txBody>
                  <a:tcPr marL="9145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endParaRPr sz="1200" u="none" strike="noStrike" cap="none"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ru-RU" sz="1200" u="none" strike="noStrike" cap="none" dirty="0"/>
                        <a:t>Текст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 dirty="0"/>
                    </a:p>
                  </a:txBody>
                  <a:tcPr marL="9145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5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endParaRPr sz="1200" u="none" strike="noStrike" cap="none"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ru-RU" sz="1200" u="none" strike="noStrike" cap="none" dirty="0"/>
                        <a:t>Текст 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 dirty="0"/>
                    </a:p>
                  </a:txBody>
                  <a:tcPr marL="9145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endParaRPr sz="1200" u="none" strike="noStrike" cap="none"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ru-RU" sz="1200" u="none" strike="noStrike" cap="none" dirty="0"/>
                        <a:t>Текст 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 dirty="0"/>
                    </a:p>
                  </a:txBody>
                  <a:tcPr marL="9145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endParaRPr sz="1200" u="none" strike="noStrike" cap="none"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ru-RU" sz="1200" u="none" strike="noStrike" cap="none" dirty="0"/>
                        <a:t>Текст 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 dirty="0"/>
                    </a:p>
                  </a:txBody>
                  <a:tcPr marL="9145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endParaRPr sz="1200" u="none" strike="noStrike" cap="none"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ru-RU" sz="1200" u="none" strike="noStrike" cap="none" dirty="0"/>
                        <a:t>Текст 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 dirty="0"/>
                    </a:p>
                  </a:txBody>
                  <a:tcPr marL="9145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endParaRPr sz="1200" u="none" strike="noStrike" cap="none"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ru-RU" sz="1200" u="none" strike="noStrike" cap="none" dirty="0"/>
                        <a:t>Текст 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 dirty="0"/>
                    </a:p>
                  </a:txBody>
                  <a:tcPr marL="9145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5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endParaRPr sz="1200" u="none" strike="noStrike" cap="none"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ru-RU" sz="1200" u="none" strike="noStrike" cap="none" dirty="0"/>
                        <a:t>Текст 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 dirty="0"/>
                    </a:p>
                  </a:txBody>
                  <a:tcPr marL="9145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endParaRPr sz="1200" u="none" strike="noStrike" cap="none"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ru-RU" sz="1200" u="none" strike="noStrike" cap="none" dirty="0"/>
                        <a:t>Текст 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 dirty="0"/>
                    </a:p>
                  </a:txBody>
                  <a:tcPr marL="9145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endParaRPr sz="1200" u="none" strike="noStrike" cap="none"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ru-RU" sz="1200" u="none" strike="noStrike" cap="none" dirty="0"/>
                        <a:t>Текст 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 dirty="0"/>
                    </a:p>
                  </a:txBody>
                  <a:tcPr marL="9145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endParaRPr sz="1200" u="none" strike="noStrike" cap="none"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ru-RU" sz="1200" u="none" strike="noStrike" cap="none" dirty="0"/>
                        <a:t>Текст 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 dirty="0"/>
                    </a:p>
                  </a:txBody>
                  <a:tcPr marL="9145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endParaRPr sz="1200" u="none" strike="noStrike" cap="none"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ru-RU" sz="1200" u="none" strike="noStrike" cap="none" dirty="0"/>
                        <a:t>Текст 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 dirty="0"/>
                    </a:p>
                  </a:txBody>
                  <a:tcPr marL="9145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35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endParaRPr sz="1200" u="none" strike="noStrike" cap="none"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ru-RU" sz="1200" u="none" strike="noStrike" cap="none" dirty="0"/>
                        <a:t>Текст 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 dirty="0"/>
                    </a:p>
                  </a:txBody>
                  <a:tcPr marL="9145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endParaRPr sz="1200" u="none" strike="noStrike" cap="none"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ru-RU" sz="1200" u="none" strike="noStrike" cap="none" dirty="0"/>
                        <a:t>Текст 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 dirty="0"/>
                    </a:p>
                  </a:txBody>
                  <a:tcPr marL="9145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endParaRPr sz="1200" u="none" strike="noStrike" cap="none"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ru-RU" sz="1200" u="none" strike="noStrike" cap="none" dirty="0"/>
                        <a:t>Текст 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 dirty="0"/>
                    </a:p>
                  </a:txBody>
                  <a:tcPr marL="9145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endParaRPr sz="1200" u="none" strike="noStrike" cap="none"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ru-RU" sz="1200" u="none" strike="noStrike" cap="none" dirty="0"/>
                        <a:t>Текст 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 dirty="0"/>
                    </a:p>
                  </a:txBody>
                  <a:tcPr marL="9145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endParaRPr sz="1200" u="none" strike="noStrike" cap="none"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ru-RU" sz="1200" u="none" strike="noStrike" cap="none" dirty="0"/>
                        <a:t>Текст 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 dirty="0"/>
                    </a:p>
                  </a:txBody>
                  <a:tcPr marL="9145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35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endParaRPr sz="1200" u="none" strike="noStrike" cap="none"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ru-RU" sz="1200" u="none" strike="noStrike" cap="none" dirty="0"/>
                        <a:t>Текст 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 dirty="0"/>
                    </a:p>
                  </a:txBody>
                  <a:tcPr marL="9145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endParaRPr sz="1200" u="none" strike="noStrike" cap="none"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ru-RU" sz="1200" u="none" strike="noStrike" cap="none" dirty="0"/>
                        <a:t>Текст 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 dirty="0"/>
                    </a:p>
                  </a:txBody>
                  <a:tcPr marL="9145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endParaRPr sz="1200" u="none" strike="noStrike" cap="none"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ru-RU" sz="1200" u="none" strike="noStrike" cap="none" dirty="0"/>
                        <a:t>Текст 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 dirty="0"/>
                    </a:p>
                  </a:txBody>
                  <a:tcPr marL="9145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endParaRPr sz="1200" u="none" strike="noStrike" cap="none"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ru-RU" sz="1200" u="none" strike="noStrike" cap="none" dirty="0"/>
                        <a:t>Текст 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 dirty="0"/>
                    </a:p>
                  </a:txBody>
                  <a:tcPr marL="9145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endParaRPr sz="1200" u="none" strike="noStrike" cap="none"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ru-RU" sz="1200" u="none" strike="noStrike" cap="none" dirty="0"/>
                        <a:t>Текст 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 dirty="0"/>
                    </a:p>
                  </a:txBody>
                  <a:tcPr marL="9145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35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endParaRPr sz="1200" u="none" strike="noStrike" cap="none"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ru-RU" sz="1200" u="none" strike="noStrike" cap="none" dirty="0"/>
                        <a:t>Текст 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 dirty="0"/>
                    </a:p>
                  </a:txBody>
                  <a:tcPr marL="9145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endParaRPr sz="1200" u="none" strike="noStrike" cap="none"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ru-RU" sz="1200" u="none" strike="noStrike" cap="none" dirty="0"/>
                        <a:t>Текст 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 dirty="0"/>
                    </a:p>
                  </a:txBody>
                  <a:tcPr marL="9145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endParaRPr sz="1200" u="none" strike="noStrike" cap="none"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ru-RU" sz="1200" u="none" strike="noStrike" cap="none" dirty="0"/>
                        <a:t>Текст 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 dirty="0"/>
                    </a:p>
                  </a:txBody>
                  <a:tcPr marL="9145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endParaRPr sz="1200" u="none" strike="noStrike" cap="none"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ru-RU" sz="1200" u="none" strike="noStrike" cap="none" dirty="0"/>
                        <a:t>Текст 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 dirty="0"/>
                    </a:p>
                  </a:txBody>
                  <a:tcPr marL="9145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endParaRPr sz="1200" u="none" strike="noStrike" cap="none"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ru-RU" sz="1200" u="none" strike="noStrike" cap="none" dirty="0"/>
                        <a:t>Текст 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 dirty="0"/>
                    </a:p>
                  </a:txBody>
                  <a:tcPr marL="9145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86" name="Google Shape;186;p40"/>
          <p:cNvSpPr txBox="1">
            <a:spLocks noGrp="1"/>
          </p:cNvSpPr>
          <p:nvPr>
            <p:ph type="sldNum" idx="12"/>
          </p:nvPr>
        </p:nvSpPr>
        <p:spPr>
          <a:xfrm>
            <a:off x="10668000" y="6356350"/>
            <a:ext cx="685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аблица (синий)">
  <p:cSld name="Таблица (синий)"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41"/>
          <p:cNvSpPr txBox="1">
            <a:spLocks noGrp="1"/>
          </p:cNvSpPr>
          <p:nvPr>
            <p:ph type="ctrTitle"/>
          </p:nvPr>
        </p:nvSpPr>
        <p:spPr>
          <a:xfrm>
            <a:off x="620489" y="628956"/>
            <a:ext cx="7952011" cy="5894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0BC00"/>
              </a:buClr>
              <a:buSzPts val="3600"/>
              <a:buFont typeface="Calibri"/>
              <a:buNone/>
              <a:defRPr sz="3600" b="0">
                <a:solidFill>
                  <a:srgbClr val="80BC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aphicFrame>
        <p:nvGraphicFramePr>
          <p:cNvPr id="189" name="Google Shape;189;p41"/>
          <p:cNvGraphicFramePr/>
          <p:nvPr/>
        </p:nvGraphicFramePr>
        <p:xfrm>
          <a:off x="620489" y="1605189"/>
          <a:ext cx="3000000" cy="3000000"/>
        </p:xfrm>
        <a:graphic>
          <a:graphicData uri="http://schemas.openxmlformats.org/drawingml/2006/table">
            <a:tbl>
              <a:tblPr firstRow="1" bandRow="1">
                <a:noFill/>
                <a:tableStyleId>{67E2D750-688C-4DD9-876E-0042488F5DB1}</a:tableStyleId>
              </a:tblPr>
              <a:tblGrid>
                <a:gridCol w="2190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90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90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90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190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569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ru-RU" sz="1800" u="none" strike="noStrike" cap="none" dirty="0"/>
                        <a:t>Название</a:t>
                      </a:r>
                      <a:endParaRPr sz="1400" u="none" strike="noStrike" cap="none" dirty="0"/>
                    </a:p>
                  </a:txBody>
                  <a:tcPr marL="7200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0BC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endParaRPr sz="1800" u="none" strike="noStrike" cap="none"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ru-RU" sz="1800" u="none" strike="noStrike" cap="none" dirty="0"/>
                        <a:t>Название</a:t>
                      </a:r>
                      <a:endParaRPr sz="1400" u="none" strike="noStrike" cap="none" dirty="0"/>
                    </a:p>
                  </a:txBody>
                  <a:tcPr marL="9145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0BC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endParaRPr sz="1800" u="none" strike="noStrike" cap="none"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ru-RU" sz="1800" u="none" strike="noStrike" cap="none" dirty="0"/>
                        <a:t>Название</a:t>
                      </a:r>
                      <a:endParaRPr sz="1400" u="none" strike="noStrike" cap="none" dirty="0"/>
                    </a:p>
                  </a:txBody>
                  <a:tcPr marL="9145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0BC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ru-RU" sz="1800" u="none" strike="noStrike" cap="none" dirty="0"/>
                        <a:t>Название</a:t>
                      </a:r>
                      <a:endParaRPr sz="1400" u="none" strike="noStrike" cap="none" dirty="0"/>
                    </a:p>
                  </a:txBody>
                  <a:tcPr marL="9145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0BC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ru-RU" sz="1800" u="none" strike="noStrike" cap="none" dirty="0"/>
                        <a:t>Название</a:t>
                      </a:r>
                      <a:endParaRPr sz="1400" u="none" strike="noStrike" cap="none" dirty="0"/>
                    </a:p>
                  </a:txBody>
                  <a:tcPr marL="9145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0BC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5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ru-RU" sz="1400" u="none" strike="noStrike" cap="none" dirty="0"/>
                        <a:t>Текст</a:t>
                      </a:r>
                      <a:r>
                        <a:rPr lang="ru-RU" sz="1200" u="none" strike="noStrike" cap="none" dirty="0"/>
                        <a:t> </a:t>
                      </a:r>
                      <a:endParaRPr sz="1400" u="none" strike="noStrike" cap="none" dirty="0"/>
                    </a:p>
                  </a:txBody>
                  <a:tcPr marL="9145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ru-RU" sz="1200" u="none" strike="noStrike" cap="none" dirty="0"/>
                        <a:t>Текст</a:t>
                      </a:r>
                      <a:endParaRPr sz="1400" u="none" strike="noStrike" cap="none" dirty="0"/>
                    </a:p>
                  </a:txBody>
                  <a:tcPr marL="9145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endParaRPr sz="1200" u="none" strike="noStrike" cap="none"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ru-RU" sz="1200" u="none" strike="noStrike" cap="none" dirty="0"/>
                        <a:t>Текст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 dirty="0"/>
                    </a:p>
                  </a:txBody>
                  <a:tcPr marL="9145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endParaRPr sz="1200" u="none" strike="noStrike" cap="none"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ru-RU" sz="1200" u="none" strike="noStrike" cap="none" dirty="0"/>
                        <a:t>Текст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 dirty="0"/>
                    </a:p>
                  </a:txBody>
                  <a:tcPr marL="9145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endParaRPr sz="1200" u="none" strike="noStrike" cap="none"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ru-RU" sz="1200" u="none" strike="noStrike" cap="none" dirty="0"/>
                        <a:t>Текст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 dirty="0"/>
                    </a:p>
                  </a:txBody>
                  <a:tcPr marL="9145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5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endParaRPr sz="1200" u="none" strike="noStrike" cap="none"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ru-RU" sz="1200" u="none" strike="noStrike" cap="none" dirty="0"/>
                        <a:t>Текст 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 dirty="0"/>
                    </a:p>
                  </a:txBody>
                  <a:tcPr marL="9145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endParaRPr sz="1200" u="none" strike="noStrike" cap="none"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ru-RU" sz="1200" u="none" strike="noStrike" cap="none" dirty="0"/>
                        <a:t>Текст 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 dirty="0"/>
                    </a:p>
                  </a:txBody>
                  <a:tcPr marL="9145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endParaRPr sz="1200" u="none" strike="noStrike" cap="none"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ru-RU" sz="1200" u="none" strike="noStrike" cap="none" dirty="0"/>
                        <a:t>Текст 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 dirty="0"/>
                    </a:p>
                  </a:txBody>
                  <a:tcPr marL="9145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endParaRPr sz="1200" u="none" strike="noStrike" cap="none"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ru-RU" sz="1200" u="none" strike="noStrike" cap="none" dirty="0"/>
                        <a:t>Текст 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 dirty="0"/>
                    </a:p>
                  </a:txBody>
                  <a:tcPr marL="9145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endParaRPr sz="1200" u="none" strike="noStrike" cap="none"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ru-RU" sz="1200" u="none" strike="noStrike" cap="none" dirty="0"/>
                        <a:t>Текст 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 dirty="0"/>
                    </a:p>
                  </a:txBody>
                  <a:tcPr marL="9145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5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endParaRPr sz="1200" u="none" strike="noStrike" cap="none"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ru-RU" sz="1200" u="none" strike="noStrike" cap="none" dirty="0"/>
                        <a:t>Текст 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 dirty="0"/>
                    </a:p>
                  </a:txBody>
                  <a:tcPr marL="9145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endParaRPr sz="1200" u="none" strike="noStrike" cap="none"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ru-RU" sz="1200" u="none" strike="noStrike" cap="none" dirty="0"/>
                        <a:t>Текст 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 dirty="0"/>
                    </a:p>
                  </a:txBody>
                  <a:tcPr marL="9145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endParaRPr sz="1200" u="none" strike="noStrike" cap="none"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ru-RU" sz="1200" u="none" strike="noStrike" cap="none" dirty="0"/>
                        <a:t>Текст 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 dirty="0"/>
                    </a:p>
                  </a:txBody>
                  <a:tcPr marL="9145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endParaRPr sz="1200" u="none" strike="noStrike" cap="none"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ru-RU" sz="1200" u="none" strike="noStrike" cap="none" dirty="0"/>
                        <a:t>Текст 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 dirty="0"/>
                    </a:p>
                  </a:txBody>
                  <a:tcPr marL="9145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endParaRPr sz="1200" u="none" strike="noStrike" cap="none"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ru-RU" sz="1200" u="none" strike="noStrike" cap="none" dirty="0"/>
                        <a:t>Текст 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 dirty="0"/>
                    </a:p>
                  </a:txBody>
                  <a:tcPr marL="9145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35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endParaRPr sz="1200" u="none" strike="noStrike" cap="none"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ru-RU" sz="1200" u="none" strike="noStrike" cap="none" dirty="0"/>
                        <a:t>Текст 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 dirty="0"/>
                    </a:p>
                  </a:txBody>
                  <a:tcPr marL="9145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endParaRPr sz="1200" u="none" strike="noStrike" cap="none"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ru-RU" sz="1200" u="none" strike="noStrike" cap="none" dirty="0"/>
                        <a:t>Текст 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 dirty="0"/>
                    </a:p>
                  </a:txBody>
                  <a:tcPr marL="9145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endParaRPr sz="1200" u="none" strike="noStrike" cap="none"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ru-RU" sz="1200" u="none" strike="noStrike" cap="none" dirty="0"/>
                        <a:t>Текст 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 dirty="0"/>
                    </a:p>
                  </a:txBody>
                  <a:tcPr marL="9145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endParaRPr sz="1200" u="none" strike="noStrike" cap="none"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ru-RU" sz="1200" u="none" strike="noStrike" cap="none" dirty="0"/>
                        <a:t>Текст 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 dirty="0"/>
                    </a:p>
                  </a:txBody>
                  <a:tcPr marL="9145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endParaRPr sz="1200" u="none" strike="noStrike" cap="none"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ru-RU" sz="1200" u="none" strike="noStrike" cap="none" dirty="0"/>
                        <a:t>Текст 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 dirty="0"/>
                    </a:p>
                  </a:txBody>
                  <a:tcPr marL="9145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35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endParaRPr sz="1200" u="none" strike="noStrike" cap="none"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ru-RU" sz="1200" u="none" strike="noStrike" cap="none" dirty="0"/>
                        <a:t>Текст 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 dirty="0"/>
                    </a:p>
                  </a:txBody>
                  <a:tcPr marL="9145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endParaRPr sz="1200" u="none" strike="noStrike" cap="none"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ru-RU" sz="1200" u="none" strike="noStrike" cap="none" dirty="0"/>
                        <a:t>Текст 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 dirty="0"/>
                    </a:p>
                  </a:txBody>
                  <a:tcPr marL="9145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endParaRPr sz="1200" u="none" strike="noStrike" cap="none"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ru-RU" sz="1200" u="none" strike="noStrike" cap="none" dirty="0"/>
                        <a:t>Текст 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 dirty="0"/>
                    </a:p>
                  </a:txBody>
                  <a:tcPr marL="9145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endParaRPr sz="1200" u="none" strike="noStrike" cap="none"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ru-RU" sz="1200" u="none" strike="noStrike" cap="none" dirty="0"/>
                        <a:t>Текст 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 dirty="0"/>
                    </a:p>
                  </a:txBody>
                  <a:tcPr marL="9145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endParaRPr sz="1200" u="none" strike="noStrike" cap="none"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ru-RU" sz="1200" u="none" strike="noStrike" cap="none" dirty="0"/>
                        <a:t>Текст 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 dirty="0"/>
                    </a:p>
                  </a:txBody>
                  <a:tcPr marL="9145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35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endParaRPr sz="1200" u="none" strike="noStrike" cap="none"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ru-RU" sz="1200" u="none" strike="noStrike" cap="none" dirty="0"/>
                        <a:t>Текст 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 dirty="0"/>
                    </a:p>
                  </a:txBody>
                  <a:tcPr marL="9145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endParaRPr sz="1200" u="none" strike="noStrike" cap="none"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ru-RU" sz="1200" u="none" strike="noStrike" cap="none" dirty="0"/>
                        <a:t>Текст 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 dirty="0"/>
                    </a:p>
                  </a:txBody>
                  <a:tcPr marL="9145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endParaRPr sz="1200" u="none" strike="noStrike" cap="none"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ru-RU" sz="1200" u="none" strike="noStrike" cap="none" dirty="0"/>
                        <a:t>Текст 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 dirty="0"/>
                    </a:p>
                  </a:txBody>
                  <a:tcPr marL="9145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endParaRPr sz="1200" u="none" strike="noStrike" cap="none"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ru-RU" sz="1200" u="none" strike="noStrike" cap="none" dirty="0"/>
                        <a:t>Текст 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 dirty="0"/>
                    </a:p>
                  </a:txBody>
                  <a:tcPr marL="9145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endParaRPr sz="1200" u="none" strike="noStrike" cap="none"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ru-RU" sz="1200" u="none" strike="noStrike" cap="none" dirty="0"/>
                        <a:t>Текст 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 dirty="0"/>
                    </a:p>
                  </a:txBody>
                  <a:tcPr marL="91450" marR="91450" marT="45725" marB="45725">
                    <a:lnL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90" name="Google Shape;190;p41"/>
          <p:cNvSpPr txBox="1">
            <a:spLocks noGrp="1"/>
          </p:cNvSpPr>
          <p:nvPr>
            <p:ph type="sldNum" idx="12"/>
          </p:nvPr>
        </p:nvSpPr>
        <p:spPr>
          <a:xfrm>
            <a:off x="10668000" y="6356350"/>
            <a:ext cx="685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хема (зеленый)">
  <p:cSld name="Схема (зеленый)"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42"/>
          <p:cNvSpPr txBox="1">
            <a:spLocks noGrp="1"/>
          </p:cNvSpPr>
          <p:nvPr>
            <p:ph type="ctrTitle"/>
          </p:nvPr>
        </p:nvSpPr>
        <p:spPr>
          <a:xfrm>
            <a:off x="620489" y="628956"/>
            <a:ext cx="7952011" cy="5894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0BC00"/>
              </a:buClr>
              <a:buSzPts val="3600"/>
              <a:buFont typeface="Calibri"/>
              <a:buNone/>
              <a:defRPr sz="3600" b="0">
                <a:solidFill>
                  <a:srgbClr val="80BC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3" name="Google Shape;193;p42"/>
          <p:cNvSpPr txBox="1">
            <a:spLocks noGrp="1"/>
          </p:cNvSpPr>
          <p:nvPr>
            <p:ph type="sldNum" idx="12"/>
          </p:nvPr>
        </p:nvSpPr>
        <p:spPr>
          <a:xfrm>
            <a:off x="10668000" y="6356350"/>
            <a:ext cx="685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хема (синий)">
  <p:cSld name="Схема (синий)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43"/>
          <p:cNvSpPr txBox="1">
            <a:spLocks noGrp="1"/>
          </p:cNvSpPr>
          <p:nvPr>
            <p:ph type="ctrTitle"/>
          </p:nvPr>
        </p:nvSpPr>
        <p:spPr>
          <a:xfrm>
            <a:off x="620489" y="628956"/>
            <a:ext cx="7952011" cy="5894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0BC00"/>
              </a:buClr>
              <a:buSzPts val="3600"/>
              <a:buFont typeface="Calibri"/>
              <a:buNone/>
              <a:defRPr sz="3600" b="0">
                <a:solidFill>
                  <a:srgbClr val="80BC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6" name="Google Shape;196;p43"/>
          <p:cNvSpPr txBox="1">
            <a:spLocks noGrp="1"/>
          </p:cNvSpPr>
          <p:nvPr>
            <p:ph type="sldNum" idx="12"/>
          </p:nvPr>
        </p:nvSpPr>
        <p:spPr>
          <a:xfrm>
            <a:off x="10668000" y="6356350"/>
            <a:ext cx="685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раздела (синий)">
  <p:cSld name="Заголовок раздела (синий)">
    <p:bg>
      <p:bgPr>
        <a:solidFill>
          <a:srgbClr val="0071CE"/>
        </a:solidFill>
        <a:effectLst/>
      </p:bgPr>
    </p:bg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23"/>
          <p:cNvSpPr txBox="1">
            <a:spLocks noGrp="1"/>
          </p:cNvSpPr>
          <p:nvPr>
            <p:ph type="title"/>
          </p:nvPr>
        </p:nvSpPr>
        <p:spPr>
          <a:xfrm>
            <a:off x="831850" y="2834640"/>
            <a:ext cx="10515600" cy="1920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+подзаголовок (зеленый)">
  <p:cSld name="Заголовок+подзаголовок (зеленый)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7"/>
          <p:cNvSpPr txBox="1">
            <a:spLocks noGrp="1"/>
          </p:cNvSpPr>
          <p:nvPr>
            <p:ph type="ctrTitle"/>
          </p:nvPr>
        </p:nvSpPr>
        <p:spPr>
          <a:xfrm>
            <a:off x="620489" y="628956"/>
            <a:ext cx="7948354" cy="5894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0BC00"/>
              </a:buClr>
              <a:buSzPts val="3600"/>
              <a:buFont typeface="Calibri"/>
              <a:buNone/>
              <a:defRPr sz="3600" b="0">
                <a:solidFill>
                  <a:srgbClr val="80BC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7"/>
          <p:cNvSpPr>
            <a:spLocks noGrp="1"/>
          </p:cNvSpPr>
          <p:nvPr>
            <p:ph type="pic" idx="2"/>
          </p:nvPr>
        </p:nvSpPr>
        <p:spPr>
          <a:xfrm>
            <a:off x="6734629" y="1948079"/>
            <a:ext cx="4619172" cy="3982547"/>
          </a:xfrm>
          <a:prstGeom prst="rect">
            <a:avLst/>
          </a:prstGeom>
          <a:noFill/>
          <a:ln>
            <a:noFill/>
          </a:ln>
        </p:spPr>
      </p:sp>
      <p:sp>
        <p:nvSpPr>
          <p:cNvPr id="48" name="Google Shape;48;p27"/>
          <p:cNvSpPr txBox="1">
            <a:spLocks noGrp="1"/>
          </p:cNvSpPr>
          <p:nvPr>
            <p:ph type="body" idx="1"/>
          </p:nvPr>
        </p:nvSpPr>
        <p:spPr>
          <a:xfrm>
            <a:off x="620489" y="3981796"/>
            <a:ext cx="5703916" cy="19488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0BC00"/>
              </a:buClr>
              <a:buSzPts val="1800"/>
              <a:buFont typeface="Noto Sans Symbols"/>
              <a:buChar char="▪"/>
              <a:defRPr sz="1800"/>
            </a:lvl1pPr>
            <a:lvl2pPr marL="914400" lvl="1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0BC00"/>
              </a:buClr>
              <a:buSzPts val="1400"/>
              <a:buFont typeface="Noto Sans Symbols"/>
              <a:buChar char="▪"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" name="Google Shape;49;p27"/>
          <p:cNvSpPr txBox="1">
            <a:spLocks noGrp="1"/>
          </p:cNvSpPr>
          <p:nvPr>
            <p:ph type="body" idx="3"/>
          </p:nvPr>
        </p:nvSpPr>
        <p:spPr>
          <a:xfrm>
            <a:off x="620490" y="2602640"/>
            <a:ext cx="5703888" cy="1085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27"/>
          <p:cNvSpPr txBox="1">
            <a:spLocks noGrp="1"/>
          </p:cNvSpPr>
          <p:nvPr>
            <p:ph type="body" idx="4"/>
          </p:nvPr>
        </p:nvSpPr>
        <p:spPr>
          <a:xfrm>
            <a:off x="620490" y="1379425"/>
            <a:ext cx="5703888" cy="1085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0BC00"/>
              </a:buClr>
              <a:buSzPts val="2000"/>
              <a:buFont typeface="Arial"/>
              <a:buNone/>
              <a:defRPr sz="2000">
                <a:solidFill>
                  <a:srgbClr val="80BC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27"/>
          <p:cNvSpPr txBox="1">
            <a:spLocks noGrp="1"/>
          </p:cNvSpPr>
          <p:nvPr>
            <p:ph type="sldNum" idx="12"/>
          </p:nvPr>
        </p:nvSpPr>
        <p:spPr>
          <a:xfrm>
            <a:off x="10668000" y="6356350"/>
            <a:ext cx="685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равнение (зеленый)">
  <p:cSld name="Сравнение (зеленый)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29"/>
          <p:cNvSpPr txBox="1">
            <a:spLocks noGrp="1"/>
          </p:cNvSpPr>
          <p:nvPr>
            <p:ph type="ctrTitle"/>
          </p:nvPr>
        </p:nvSpPr>
        <p:spPr>
          <a:xfrm>
            <a:off x="620489" y="628956"/>
            <a:ext cx="7734301" cy="5894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0BC00"/>
              </a:buClr>
              <a:buSzPts val="3600"/>
              <a:buFont typeface="Calibri"/>
              <a:buNone/>
              <a:defRPr sz="3600" b="0">
                <a:solidFill>
                  <a:srgbClr val="80BC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29"/>
          <p:cNvSpPr txBox="1">
            <a:spLocks noGrp="1"/>
          </p:cNvSpPr>
          <p:nvPr>
            <p:ph type="subTitle" idx="1"/>
          </p:nvPr>
        </p:nvSpPr>
        <p:spPr>
          <a:xfrm>
            <a:off x="620489" y="3851694"/>
            <a:ext cx="5161543" cy="928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2" name="Google Shape;62;p29"/>
          <p:cNvSpPr>
            <a:spLocks noGrp="1"/>
          </p:cNvSpPr>
          <p:nvPr>
            <p:ph type="pic" idx="2"/>
          </p:nvPr>
        </p:nvSpPr>
        <p:spPr>
          <a:xfrm>
            <a:off x="620488" y="1601151"/>
            <a:ext cx="5161543" cy="2031512"/>
          </a:xfrm>
          <a:prstGeom prst="rect">
            <a:avLst/>
          </a:prstGeom>
          <a:noFill/>
          <a:ln>
            <a:noFill/>
          </a:ln>
        </p:spPr>
      </p:sp>
      <p:sp>
        <p:nvSpPr>
          <p:cNvPr id="63" name="Google Shape;63;p29"/>
          <p:cNvSpPr txBox="1">
            <a:spLocks noGrp="1"/>
          </p:cNvSpPr>
          <p:nvPr>
            <p:ph type="body" idx="3"/>
          </p:nvPr>
        </p:nvSpPr>
        <p:spPr>
          <a:xfrm>
            <a:off x="620489" y="5045455"/>
            <a:ext cx="5161543" cy="928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0BC00"/>
              </a:buClr>
              <a:buSzPts val="1800"/>
              <a:buFont typeface="Noto Sans Symbols"/>
              <a:buChar char="▪"/>
              <a:defRPr sz="1800"/>
            </a:lvl1pPr>
            <a:lvl2pPr marL="914400" lvl="1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0BC00"/>
              </a:buClr>
              <a:buSzPts val="1400"/>
              <a:buFont typeface="Noto Sans Symbols"/>
              <a:buChar char="▪"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4" name="Google Shape;64;p29"/>
          <p:cNvSpPr>
            <a:spLocks noGrp="1"/>
          </p:cNvSpPr>
          <p:nvPr>
            <p:ph type="pic" idx="4"/>
          </p:nvPr>
        </p:nvSpPr>
        <p:spPr>
          <a:xfrm>
            <a:off x="6200990" y="1601151"/>
            <a:ext cx="5167325" cy="2031512"/>
          </a:xfrm>
          <a:prstGeom prst="rect">
            <a:avLst/>
          </a:prstGeom>
          <a:noFill/>
          <a:ln>
            <a:noFill/>
          </a:ln>
        </p:spPr>
      </p:sp>
      <p:sp>
        <p:nvSpPr>
          <p:cNvPr id="65" name="Google Shape;65;p29"/>
          <p:cNvSpPr txBox="1">
            <a:spLocks noGrp="1"/>
          </p:cNvSpPr>
          <p:nvPr>
            <p:ph type="body" idx="5"/>
          </p:nvPr>
        </p:nvSpPr>
        <p:spPr>
          <a:xfrm>
            <a:off x="6206772" y="5045455"/>
            <a:ext cx="5161544" cy="928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0BC00"/>
              </a:buClr>
              <a:buSzPts val="1800"/>
              <a:buFont typeface="Noto Sans Symbols"/>
              <a:buChar char="▪"/>
              <a:defRPr sz="1800"/>
            </a:lvl1pPr>
            <a:lvl2pPr marL="914400" lvl="1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0BC00"/>
              </a:buClr>
              <a:buSzPts val="1400"/>
              <a:buFont typeface="Noto Sans Symbols"/>
              <a:buChar char="▪"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6" name="Google Shape;66;p29"/>
          <p:cNvSpPr txBox="1">
            <a:spLocks noGrp="1"/>
          </p:cNvSpPr>
          <p:nvPr>
            <p:ph type="body" idx="6"/>
          </p:nvPr>
        </p:nvSpPr>
        <p:spPr>
          <a:xfrm>
            <a:off x="6206771" y="3835825"/>
            <a:ext cx="5161544" cy="9439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7" name="Google Shape;67;p29"/>
          <p:cNvSpPr txBox="1">
            <a:spLocks noGrp="1"/>
          </p:cNvSpPr>
          <p:nvPr>
            <p:ph type="sldNum" idx="12"/>
          </p:nvPr>
        </p:nvSpPr>
        <p:spPr>
          <a:xfrm>
            <a:off x="10668000" y="6356350"/>
            <a:ext cx="685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крывающий слайд">
  <p:cSld name="Закрывающий слайд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32"/>
          <p:cNvSpPr txBox="1">
            <a:spLocks noGrp="1"/>
          </p:cNvSpPr>
          <p:nvPr>
            <p:ph type="ctrTitle"/>
          </p:nvPr>
        </p:nvSpPr>
        <p:spPr>
          <a:xfrm>
            <a:off x="620489" y="4683228"/>
            <a:ext cx="8166064" cy="5894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0BC00"/>
              </a:buClr>
              <a:buSzPts val="3600"/>
              <a:buFont typeface="Calibri"/>
              <a:buNone/>
              <a:defRPr sz="3600" b="0">
                <a:solidFill>
                  <a:srgbClr val="80BC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32"/>
          <p:cNvSpPr txBox="1">
            <a:spLocks noGrp="1"/>
          </p:cNvSpPr>
          <p:nvPr>
            <p:ph type="subTitle" idx="1"/>
          </p:nvPr>
        </p:nvSpPr>
        <p:spPr>
          <a:xfrm>
            <a:off x="620489" y="5596154"/>
            <a:ext cx="5921627" cy="3379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86" name="Google Shape;86;p32"/>
          <p:cNvSpPr txBox="1">
            <a:spLocks noGrp="1"/>
          </p:cNvSpPr>
          <p:nvPr>
            <p:ph type="body" idx="2"/>
          </p:nvPr>
        </p:nvSpPr>
        <p:spPr>
          <a:xfrm>
            <a:off x="620490" y="6088616"/>
            <a:ext cx="5921626" cy="3379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0BC00"/>
              </a:buClr>
              <a:buSzPts val="1800"/>
              <a:buFont typeface="Calibri"/>
              <a:buNone/>
              <a:defRPr sz="18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0BC00"/>
              </a:buClr>
              <a:buSzPts val="1400"/>
              <a:buFont typeface="Calibri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87" name="Google Shape;87;p3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4199467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4936" y="431463"/>
            <a:ext cx="1759226" cy="395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раздела (зеленый)">
  <p:cSld name="Заголовок раздела (зеленый)">
    <p:bg>
      <p:bgPr>
        <a:solidFill>
          <a:srgbClr val="80BC00"/>
        </a:soli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33"/>
          <p:cNvSpPr txBox="1">
            <a:spLocks noGrp="1"/>
          </p:cNvSpPr>
          <p:nvPr>
            <p:ph type="title"/>
          </p:nvPr>
        </p:nvSpPr>
        <p:spPr>
          <a:xfrm>
            <a:off x="831850" y="2834640"/>
            <a:ext cx="10515600" cy="1920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Иконки (зеленый)">
  <p:cSld name="Иконки (зеленый)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34"/>
          <p:cNvSpPr txBox="1">
            <a:spLocks noGrp="1"/>
          </p:cNvSpPr>
          <p:nvPr>
            <p:ph type="ctrTitle"/>
          </p:nvPr>
        </p:nvSpPr>
        <p:spPr>
          <a:xfrm>
            <a:off x="838199" y="628956"/>
            <a:ext cx="7734301" cy="5894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0BC00"/>
              </a:buClr>
              <a:buSzPts val="3600"/>
              <a:buFont typeface="Calibri"/>
              <a:buNone/>
              <a:defRPr sz="3600" b="0">
                <a:solidFill>
                  <a:srgbClr val="80BC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93" name="Google Shape;93;p3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19709" y="2057712"/>
            <a:ext cx="589424" cy="589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43155" y="2057712"/>
            <a:ext cx="589147" cy="589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3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66325" y="2082156"/>
            <a:ext cx="589424" cy="54053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3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089633" y="2057712"/>
            <a:ext cx="589424" cy="589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3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512941" y="2057712"/>
            <a:ext cx="589424" cy="589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3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936387" y="2057712"/>
            <a:ext cx="589147" cy="589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34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9359557" y="2057712"/>
            <a:ext cx="589424" cy="589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34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0782867" y="2094585"/>
            <a:ext cx="589424" cy="5156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34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3693438" y="5487180"/>
            <a:ext cx="589424" cy="589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34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5182431" y="5487180"/>
            <a:ext cx="466788" cy="589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34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6548788" y="5622107"/>
            <a:ext cx="589424" cy="3195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34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10863850" y="4260804"/>
            <a:ext cx="466788" cy="589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34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838199" y="4260804"/>
            <a:ext cx="589424" cy="589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34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2261675" y="4260804"/>
            <a:ext cx="589424" cy="589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34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3771051" y="4260804"/>
            <a:ext cx="417623" cy="589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34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5108627" y="4273095"/>
            <a:ext cx="589424" cy="5648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34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6532103" y="4260804"/>
            <a:ext cx="589424" cy="589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34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8016897" y="4260804"/>
            <a:ext cx="466788" cy="589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34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9379055" y="4260804"/>
            <a:ext cx="589424" cy="589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34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10831948" y="5487180"/>
            <a:ext cx="589147" cy="589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34"/>
          <p:cNvPicPr preferRelativeResize="0"/>
          <p:nvPr/>
        </p:nvPicPr>
        <p:blipFill rotWithShape="1">
          <a:blip r:embed="rId22">
            <a:alphaModFix/>
          </a:blip>
          <a:srcRect/>
          <a:stretch/>
        </p:blipFill>
        <p:spPr>
          <a:xfrm>
            <a:off x="8025490" y="5487180"/>
            <a:ext cx="491370" cy="589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34"/>
          <p:cNvPicPr preferRelativeResize="0"/>
          <p:nvPr/>
        </p:nvPicPr>
        <p:blipFill rotWithShape="1">
          <a:blip r:embed="rId23">
            <a:alphaModFix/>
          </a:blip>
          <a:srcRect/>
          <a:stretch/>
        </p:blipFill>
        <p:spPr>
          <a:xfrm>
            <a:off x="9404138" y="5511624"/>
            <a:ext cx="589424" cy="5405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34"/>
          <p:cNvPicPr preferRelativeResize="0"/>
          <p:nvPr/>
        </p:nvPicPr>
        <p:blipFill rotWithShape="1">
          <a:blip r:embed="rId24">
            <a:alphaModFix/>
          </a:blip>
          <a:srcRect/>
          <a:stretch/>
        </p:blipFill>
        <p:spPr>
          <a:xfrm>
            <a:off x="852313" y="3146771"/>
            <a:ext cx="589424" cy="589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34"/>
          <p:cNvPicPr preferRelativeResize="0"/>
          <p:nvPr/>
        </p:nvPicPr>
        <p:blipFill rotWithShape="1">
          <a:blip r:embed="rId25">
            <a:alphaModFix/>
          </a:blip>
          <a:srcRect/>
          <a:stretch/>
        </p:blipFill>
        <p:spPr>
          <a:xfrm>
            <a:off x="838227" y="5487180"/>
            <a:ext cx="589147" cy="589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34"/>
          <p:cNvPicPr preferRelativeResize="0"/>
          <p:nvPr/>
        </p:nvPicPr>
        <p:blipFill rotWithShape="1">
          <a:blip r:embed="rId26">
            <a:alphaModFix/>
          </a:blip>
          <a:srcRect/>
          <a:stretch/>
        </p:blipFill>
        <p:spPr>
          <a:xfrm>
            <a:off x="2265763" y="5487180"/>
            <a:ext cx="589424" cy="589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34"/>
          <p:cNvPicPr preferRelativeResize="0"/>
          <p:nvPr/>
        </p:nvPicPr>
        <p:blipFill rotWithShape="1">
          <a:blip r:embed="rId27">
            <a:alphaModFix/>
          </a:blip>
          <a:srcRect/>
          <a:stretch/>
        </p:blipFill>
        <p:spPr>
          <a:xfrm>
            <a:off x="2270964" y="3146771"/>
            <a:ext cx="589424" cy="589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34"/>
          <p:cNvPicPr preferRelativeResize="0"/>
          <p:nvPr/>
        </p:nvPicPr>
        <p:blipFill rotWithShape="1">
          <a:blip r:embed="rId28">
            <a:alphaModFix/>
          </a:blip>
          <a:srcRect/>
          <a:stretch/>
        </p:blipFill>
        <p:spPr>
          <a:xfrm>
            <a:off x="3750933" y="3146771"/>
            <a:ext cx="466788" cy="589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34"/>
          <p:cNvPicPr preferRelativeResize="0"/>
          <p:nvPr/>
        </p:nvPicPr>
        <p:blipFill rotWithShape="1">
          <a:blip r:embed="rId29">
            <a:alphaModFix/>
          </a:blip>
          <a:srcRect/>
          <a:stretch/>
        </p:blipFill>
        <p:spPr>
          <a:xfrm>
            <a:off x="5108266" y="3183644"/>
            <a:ext cx="589424" cy="5156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34"/>
          <p:cNvPicPr preferRelativeResize="0"/>
          <p:nvPr/>
        </p:nvPicPr>
        <p:blipFill rotWithShape="1">
          <a:blip r:embed="rId30">
            <a:alphaModFix/>
          </a:blip>
          <a:srcRect/>
          <a:stretch/>
        </p:blipFill>
        <p:spPr>
          <a:xfrm>
            <a:off x="6526917" y="3146771"/>
            <a:ext cx="589424" cy="589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34"/>
          <p:cNvPicPr preferRelativeResize="0"/>
          <p:nvPr/>
        </p:nvPicPr>
        <p:blipFill rotWithShape="1">
          <a:blip r:embed="rId31">
            <a:alphaModFix/>
          </a:blip>
          <a:srcRect/>
          <a:stretch/>
        </p:blipFill>
        <p:spPr>
          <a:xfrm>
            <a:off x="7970012" y="3146771"/>
            <a:ext cx="540535" cy="589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34"/>
          <p:cNvPicPr preferRelativeResize="0"/>
          <p:nvPr/>
        </p:nvPicPr>
        <p:blipFill rotWithShape="1">
          <a:blip r:embed="rId32">
            <a:alphaModFix/>
          </a:blip>
          <a:srcRect/>
          <a:stretch/>
        </p:blipFill>
        <p:spPr>
          <a:xfrm>
            <a:off x="9364219" y="3146771"/>
            <a:ext cx="589424" cy="589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34"/>
          <p:cNvPicPr preferRelativeResize="0"/>
          <p:nvPr/>
        </p:nvPicPr>
        <p:blipFill rotWithShape="1">
          <a:blip r:embed="rId33">
            <a:alphaModFix/>
          </a:blip>
          <a:srcRect/>
          <a:stretch/>
        </p:blipFill>
        <p:spPr>
          <a:xfrm>
            <a:off x="10782867" y="3146771"/>
            <a:ext cx="589424" cy="589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Иконки (синий)">
  <p:cSld name="Иконки (синий)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5"/>
          <p:cNvSpPr txBox="1">
            <a:spLocks noGrp="1"/>
          </p:cNvSpPr>
          <p:nvPr>
            <p:ph type="ctrTitle"/>
          </p:nvPr>
        </p:nvSpPr>
        <p:spPr>
          <a:xfrm>
            <a:off x="635003" y="628956"/>
            <a:ext cx="7734301" cy="5894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0BC00"/>
              </a:buClr>
              <a:buSzPts val="3600"/>
              <a:buFont typeface="Calibri"/>
              <a:buNone/>
              <a:defRPr sz="3600" b="0">
                <a:solidFill>
                  <a:srgbClr val="80BC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27" name="Google Shape;127;p3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19709" y="2057712"/>
            <a:ext cx="589424" cy="589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43155" y="2057712"/>
            <a:ext cx="589147" cy="589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3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66325" y="2082156"/>
            <a:ext cx="589424" cy="5405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3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089633" y="2057712"/>
            <a:ext cx="589424" cy="589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3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512941" y="2057712"/>
            <a:ext cx="589424" cy="589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3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936387" y="2057712"/>
            <a:ext cx="589147" cy="589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35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9359557" y="2057712"/>
            <a:ext cx="589424" cy="589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35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0782867" y="2094585"/>
            <a:ext cx="589424" cy="5156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35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3693438" y="5487180"/>
            <a:ext cx="589424" cy="589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35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5182431" y="5487180"/>
            <a:ext cx="466788" cy="589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35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6548788" y="5622107"/>
            <a:ext cx="589424" cy="3195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35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10863850" y="4260804"/>
            <a:ext cx="466788" cy="589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35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838199" y="4260804"/>
            <a:ext cx="589424" cy="589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35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2261675" y="4260804"/>
            <a:ext cx="589424" cy="589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35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3771051" y="4260804"/>
            <a:ext cx="417623" cy="589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35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5108627" y="4273095"/>
            <a:ext cx="589424" cy="5648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35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6532103" y="4260804"/>
            <a:ext cx="589424" cy="589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35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8016897" y="4260804"/>
            <a:ext cx="466788" cy="589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35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9379055" y="4260804"/>
            <a:ext cx="589424" cy="589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35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10831948" y="5487180"/>
            <a:ext cx="589147" cy="589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35"/>
          <p:cNvPicPr preferRelativeResize="0"/>
          <p:nvPr/>
        </p:nvPicPr>
        <p:blipFill rotWithShape="1">
          <a:blip r:embed="rId22">
            <a:alphaModFix/>
          </a:blip>
          <a:srcRect/>
          <a:stretch/>
        </p:blipFill>
        <p:spPr>
          <a:xfrm>
            <a:off x="8025490" y="5487180"/>
            <a:ext cx="491370" cy="589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35"/>
          <p:cNvPicPr preferRelativeResize="0"/>
          <p:nvPr/>
        </p:nvPicPr>
        <p:blipFill rotWithShape="1">
          <a:blip r:embed="rId23">
            <a:alphaModFix/>
          </a:blip>
          <a:srcRect/>
          <a:stretch/>
        </p:blipFill>
        <p:spPr>
          <a:xfrm>
            <a:off x="9404138" y="5511624"/>
            <a:ext cx="589424" cy="5405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35"/>
          <p:cNvPicPr preferRelativeResize="0"/>
          <p:nvPr/>
        </p:nvPicPr>
        <p:blipFill rotWithShape="1">
          <a:blip r:embed="rId24">
            <a:alphaModFix/>
          </a:blip>
          <a:srcRect/>
          <a:stretch/>
        </p:blipFill>
        <p:spPr>
          <a:xfrm>
            <a:off x="852313" y="3146771"/>
            <a:ext cx="589424" cy="589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35"/>
          <p:cNvPicPr preferRelativeResize="0"/>
          <p:nvPr/>
        </p:nvPicPr>
        <p:blipFill rotWithShape="1">
          <a:blip r:embed="rId25">
            <a:alphaModFix/>
          </a:blip>
          <a:srcRect/>
          <a:stretch/>
        </p:blipFill>
        <p:spPr>
          <a:xfrm>
            <a:off x="838227" y="5487180"/>
            <a:ext cx="589147" cy="589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35"/>
          <p:cNvPicPr preferRelativeResize="0"/>
          <p:nvPr/>
        </p:nvPicPr>
        <p:blipFill rotWithShape="1">
          <a:blip r:embed="rId26">
            <a:alphaModFix/>
          </a:blip>
          <a:srcRect/>
          <a:stretch/>
        </p:blipFill>
        <p:spPr>
          <a:xfrm>
            <a:off x="2265763" y="5487180"/>
            <a:ext cx="589424" cy="589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35"/>
          <p:cNvPicPr preferRelativeResize="0"/>
          <p:nvPr/>
        </p:nvPicPr>
        <p:blipFill rotWithShape="1">
          <a:blip r:embed="rId27">
            <a:alphaModFix/>
          </a:blip>
          <a:srcRect/>
          <a:stretch/>
        </p:blipFill>
        <p:spPr>
          <a:xfrm>
            <a:off x="2270964" y="3146771"/>
            <a:ext cx="589424" cy="589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35"/>
          <p:cNvPicPr preferRelativeResize="0"/>
          <p:nvPr/>
        </p:nvPicPr>
        <p:blipFill rotWithShape="1">
          <a:blip r:embed="rId28">
            <a:alphaModFix/>
          </a:blip>
          <a:srcRect/>
          <a:stretch/>
        </p:blipFill>
        <p:spPr>
          <a:xfrm>
            <a:off x="3750933" y="3146771"/>
            <a:ext cx="466788" cy="589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35"/>
          <p:cNvPicPr preferRelativeResize="0"/>
          <p:nvPr/>
        </p:nvPicPr>
        <p:blipFill rotWithShape="1">
          <a:blip r:embed="rId29">
            <a:alphaModFix/>
          </a:blip>
          <a:srcRect/>
          <a:stretch/>
        </p:blipFill>
        <p:spPr>
          <a:xfrm>
            <a:off x="5108266" y="3183644"/>
            <a:ext cx="589424" cy="5156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35"/>
          <p:cNvPicPr preferRelativeResize="0"/>
          <p:nvPr/>
        </p:nvPicPr>
        <p:blipFill rotWithShape="1">
          <a:blip r:embed="rId30">
            <a:alphaModFix/>
          </a:blip>
          <a:srcRect/>
          <a:stretch/>
        </p:blipFill>
        <p:spPr>
          <a:xfrm>
            <a:off x="6526917" y="3146771"/>
            <a:ext cx="589424" cy="589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35"/>
          <p:cNvPicPr preferRelativeResize="0"/>
          <p:nvPr/>
        </p:nvPicPr>
        <p:blipFill rotWithShape="1">
          <a:blip r:embed="rId31">
            <a:alphaModFix/>
          </a:blip>
          <a:srcRect/>
          <a:stretch/>
        </p:blipFill>
        <p:spPr>
          <a:xfrm>
            <a:off x="7970012" y="3146771"/>
            <a:ext cx="540535" cy="589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35"/>
          <p:cNvPicPr preferRelativeResize="0"/>
          <p:nvPr/>
        </p:nvPicPr>
        <p:blipFill rotWithShape="1">
          <a:blip r:embed="rId32">
            <a:alphaModFix/>
          </a:blip>
          <a:srcRect/>
          <a:stretch/>
        </p:blipFill>
        <p:spPr>
          <a:xfrm>
            <a:off x="9364219" y="3146771"/>
            <a:ext cx="589424" cy="589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35"/>
          <p:cNvPicPr preferRelativeResize="0"/>
          <p:nvPr/>
        </p:nvPicPr>
        <p:blipFill rotWithShape="1">
          <a:blip r:embed="rId33">
            <a:alphaModFix/>
          </a:blip>
          <a:srcRect/>
          <a:stretch/>
        </p:blipFill>
        <p:spPr>
          <a:xfrm>
            <a:off x="10782867" y="3146771"/>
            <a:ext cx="589424" cy="589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Круговая диаграмма (зеленый)">
  <p:cSld name="Круговая диаграмма (зеленый)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6"/>
          <p:cNvSpPr txBox="1">
            <a:spLocks noGrp="1"/>
          </p:cNvSpPr>
          <p:nvPr>
            <p:ph type="ctrTitle"/>
          </p:nvPr>
        </p:nvSpPr>
        <p:spPr>
          <a:xfrm>
            <a:off x="620489" y="628956"/>
            <a:ext cx="7952012" cy="5894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0BC00"/>
              </a:buClr>
              <a:buSzPts val="3600"/>
              <a:buFont typeface="Calibri"/>
              <a:buNone/>
              <a:defRPr sz="3600" b="0">
                <a:solidFill>
                  <a:srgbClr val="80BC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36"/>
          <p:cNvSpPr txBox="1">
            <a:spLocks noGrp="1"/>
          </p:cNvSpPr>
          <p:nvPr>
            <p:ph type="body" idx="1"/>
          </p:nvPr>
        </p:nvSpPr>
        <p:spPr>
          <a:xfrm>
            <a:off x="620489" y="1895301"/>
            <a:ext cx="5165169" cy="3948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aphicFrame>
        <p:nvGraphicFramePr>
          <p:cNvPr id="162" name="Google Shape;162;p36"/>
          <p:cNvGraphicFramePr/>
          <p:nvPr/>
        </p:nvGraphicFramePr>
        <p:xfrm>
          <a:off x="6697980" y="1812175"/>
          <a:ext cx="4148050" cy="40316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63" name="Google Shape;163;p36"/>
          <p:cNvGraphicFramePr/>
          <p:nvPr/>
        </p:nvGraphicFramePr>
        <p:xfrm>
          <a:off x="6697980" y="1812175"/>
          <a:ext cx="4148050" cy="40316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64" name="Google Shape;164;p36"/>
          <p:cNvSpPr txBox="1">
            <a:spLocks noGrp="1"/>
          </p:cNvSpPr>
          <p:nvPr>
            <p:ph type="sldNum" idx="12"/>
          </p:nvPr>
        </p:nvSpPr>
        <p:spPr>
          <a:xfrm>
            <a:off x="10668000" y="6356350"/>
            <a:ext cx="685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1"/>
          <p:cNvSpPr txBox="1">
            <a:spLocks noGrp="1"/>
          </p:cNvSpPr>
          <p:nvPr>
            <p:ph type="title"/>
          </p:nvPr>
        </p:nvSpPr>
        <p:spPr>
          <a:xfrm>
            <a:off x="838200" y="602037"/>
            <a:ext cx="10515600" cy="1082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1CE"/>
              </a:buClr>
              <a:buSzPts val="3600"/>
              <a:buFont typeface="Calibri"/>
              <a:buNone/>
              <a:defRPr sz="3600" b="0" i="0" u="none" strike="noStrike" cap="none">
                <a:solidFill>
                  <a:srgbClr val="0071C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21"/>
          <p:cNvSpPr txBox="1">
            <a:spLocks noGrp="1"/>
          </p:cNvSpPr>
          <p:nvPr>
            <p:ph type="body" idx="1"/>
          </p:nvPr>
        </p:nvSpPr>
        <p:spPr>
          <a:xfrm>
            <a:off x="838200" y="2078183"/>
            <a:ext cx="10515600" cy="40067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3" name="Google Shape;13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6" r:id="rId4"/>
    <p:sldLayoutId id="2147483659" r:id="rId5"/>
    <p:sldLayoutId id="2147483660" r:id="rId6"/>
    <p:sldLayoutId id="2147483661" r:id="rId7"/>
    <p:sldLayoutId id="2147483662" r:id="rId8"/>
    <p:sldLayoutId id="2147483663" r:id="rId9"/>
    <p:sldLayoutId id="2147483664" r:id="rId10"/>
    <p:sldLayoutId id="2147483665" r:id="rId11"/>
    <p:sldLayoutId id="2147483666" r:id="rId12"/>
    <p:sldLayoutId id="2147483667" r:id="rId13"/>
    <p:sldLayoutId id="2147483668" r:id="rId14"/>
    <p:sldLayoutId id="2147483669" r:id="rId15"/>
    <p:sldLayoutId id="2147483670" r:id="rId1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"/>
          <p:cNvSpPr txBox="1">
            <a:spLocks noGrp="1"/>
          </p:cNvSpPr>
          <p:nvPr>
            <p:ph type="ctrTitle"/>
          </p:nvPr>
        </p:nvSpPr>
        <p:spPr>
          <a:xfrm>
            <a:off x="649940" y="4431436"/>
            <a:ext cx="10335923" cy="5894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0000"/>
          </a:bodyPr>
          <a:lstStyle/>
          <a:p>
            <a:pPr>
              <a:buSzPts val="3240"/>
            </a:pPr>
            <a:r>
              <a:rPr lang="ru-RU" sz="3240" b="1" dirty="0" smtClean="0">
                <a:latin typeface="Calibri"/>
                <a:ea typeface="Calibri"/>
                <a:cs typeface="Calibri"/>
                <a:sym typeface="Calibri"/>
              </a:rPr>
              <a:t>Презентация итоговой аттестационной работы Григорьева В.А. по курсу «</a:t>
            </a:r>
            <a:r>
              <a:rPr lang="ru-RU" dirty="0" smtClean="0"/>
              <a:t>Основы </a:t>
            </a:r>
            <a:r>
              <a:rPr lang="en-US" dirty="0"/>
              <a:t>Frontend-</a:t>
            </a:r>
            <a:r>
              <a:rPr lang="ru-RU" dirty="0" smtClean="0"/>
              <a:t>разработки»</a:t>
            </a:r>
            <a:endParaRPr dirty="0"/>
          </a:p>
        </p:txBody>
      </p:sp>
      <p:pic>
        <p:nvPicPr>
          <p:cNvPr id="203" name="Google Shape;203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5705" y="17491"/>
            <a:ext cx="12196990" cy="420118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1" descr="Изображение выглядит как рисунок, тарелка&#10;&#10;Автоматически созданное описание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29455" y="438012"/>
            <a:ext cx="1930970" cy="4344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16"/>
          <p:cNvSpPr txBox="1">
            <a:spLocks noGrp="1"/>
          </p:cNvSpPr>
          <p:nvPr>
            <p:ph type="ctrTitle"/>
          </p:nvPr>
        </p:nvSpPr>
        <p:spPr>
          <a:xfrm>
            <a:off x="620489" y="628956"/>
            <a:ext cx="7734301" cy="5894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lvl="0"/>
            <a:r>
              <a:rPr lang="ru-RU" b="1" dirty="0" smtClean="0"/>
              <a:t>Страница отдельного продукта:</a:t>
            </a:r>
            <a:endParaRPr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7" name="Google Shape;337;p16"/>
          <p:cNvSpPr txBox="1">
            <a:spLocks noGrp="1"/>
          </p:cNvSpPr>
          <p:nvPr>
            <p:ph type="sldNum" idx="12"/>
          </p:nvPr>
        </p:nvSpPr>
        <p:spPr>
          <a:xfrm>
            <a:off x="10668000" y="6356350"/>
            <a:ext cx="685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r>
              <a:rPr lang="ru-RU" dirty="0" smtClean="0"/>
              <a:t>10</a:t>
            </a:r>
            <a:endParaRPr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3188" y="1524000"/>
            <a:ext cx="9385948" cy="477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328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6"/>
          <p:cNvSpPr txBox="1">
            <a:spLocks noGrp="1"/>
          </p:cNvSpPr>
          <p:nvPr>
            <p:ph type="ctrTitle"/>
          </p:nvPr>
        </p:nvSpPr>
        <p:spPr>
          <a:xfrm>
            <a:off x="620489" y="628956"/>
            <a:ext cx="7948354" cy="5894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0BC00"/>
              </a:buClr>
              <a:buSzPts val="3600"/>
              <a:buFont typeface="Calibri"/>
              <a:buNone/>
            </a:pPr>
            <a:r>
              <a:rPr lang="ru-RU" b="1" dirty="0" smtClean="0"/>
              <a:t>Работа с индивидуальным товаром</a:t>
            </a:r>
            <a:endParaRPr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" name="Google Shape;244;p6"/>
          <p:cNvSpPr txBox="1">
            <a:spLocks noGrp="1"/>
          </p:cNvSpPr>
          <p:nvPr>
            <p:ph type="body" idx="1"/>
          </p:nvPr>
        </p:nvSpPr>
        <p:spPr>
          <a:xfrm>
            <a:off x="482600" y="4978400"/>
            <a:ext cx="116078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1143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0BC00"/>
              </a:buClr>
              <a:buSzPts val="1800"/>
              <a:buFont typeface="Noto Sans Symbols"/>
              <a:buNone/>
            </a:pPr>
            <a:r>
              <a:rPr lang="ru-RU" dirty="0" smtClean="0">
                <a:latin typeface="Calibri"/>
                <a:ea typeface="Calibri"/>
                <a:cs typeface="Calibri"/>
                <a:sym typeface="Calibri"/>
              </a:rPr>
              <a:t>Базовый компонент</a:t>
            </a:r>
            <a:r>
              <a:rPr lang="en-US" dirty="0" smtClean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b="1" dirty="0" smtClean="0">
                <a:solidFill>
                  <a:schemeClr val="accent4">
                    <a:lumMod val="75000"/>
                  </a:schemeClr>
                </a:solidFill>
              </a:rPr>
              <a:t>ItemPage</a:t>
            </a:r>
            <a:r>
              <a:rPr lang="ru-RU" dirty="0" smtClean="0">
                <a:latin typeface="Calibri"/>
                <a:ea typeface="Calibri"/>
                <a:cs typeface="Calibri"/>
                <a:sym typeface="Calibri"/>
              </a:rPr>
              <a:t> отвеча</a:t>
            </a:r>
            <a:r>
              <a:rPr lang="ru-RU" dirty="0" smtClean="0"/>
              <a:t>ет за рендер этой страницы. Система сама присваивает странице идентификационный номер соответствующий </a:t>
            </a:r>
            <a:r>
              <a:rPr lang="en-US" b="1" dirty="0" smtClean="0">
                <a:solidFill>
                  <a:srgbClr val="FF0000"/>
                </a:solidFill>
              </a:rPr>
              <a:t>productID</a:t>
            </a:r>
            <a:r>
              <a:rPr lang="en-US" dirty="0" smtClean="0"/>
              <a:t> </a:t>
            </a:r>
            <a:r>
              <a:rPr lang="ru-RU" dirty="0" smtClean="0"/>
              <a:t>выбранного товара при запросе</a:t>
            </a:r>
            <a:r>
              <a:rPr lang="en-US" dirty="0" smtClean="0"/>
              <a:t> </a:t>
            </a:r>
            <a:r>
              <a:rPr lang="ru-RU" dirty="0" smtClean="0"/>
              <a:t>и отрисовывает всю необходимую информацию. Этот продукт можно сразу же добавить в корзину, либо вернуться на шаг назад.</a:t>
            </a:r>
          </a:p>
          <a:p>
            <a:pPr marL="228600" indent="-114300">
              <a:spcBef>
                <a:spcPts val="0"/>
              </a:spcBef>
              <a:buNone/>
            </a:pPr>
            <a:r>
              <a:rPr lang="ru-RU" dirty="0" smtClean="0">
                <a:latin typeface="Calibri"/>
                <a:ea typeface="Calibri"/>
                <a:cs typeface="Calibri"/>
                <a:sym typeface="Calibri"/>
              </a:rPr>
              <a:t>Для реализации функционала компонентов широко используются функции написанные на </a:t>
            </a:r>
            <a:r>
              <a:rPr lang="en-US" dirty="0" smtClean="0">
                <a:latin typeface="Calibri"/>
                <a:ea typeface="Calibri"/>
                <a:cs typeface="Calibri"/>
                <a:sym typeface="Calibri"/>
              </a:rPr>
              <a:t>javascript</a:t>
            </a:r>
            <a:r>
              <a:rPr lang="en-US" dirty="0" smtClean="0"/>
              <a:t> </a:t>
            </a:r>
            <a:r>
              <a:rPr lang="ru-RU" dirty="0" smtClean="0"/>
              <a:t>(например, </a:t>
            </a:r>
            <a:r>
              <a:rPr lang="ru-RU" dirty="0"/>
              <a:t>преобразования чисел в удобочитаемый вид</a:t>
            </a:r>
            <a:r>
              <a:rPr lang="ru-RU" dirty="0" smtClean="0"/>
              <a:t>), а также хуки </a:t>
            </a:r>
            <a:r>
              <a:rPr lang="en-US" b="1" dirty="0" smtClean="0">
                <a:solidFill>
                  <a:srgbClr val="FF0000"/>
                </a:solidFill>
              </a:rPr>
              <a:t>useDispatch</a:t>
            </a:r>
            <a:r>
              <a:rPr lang="ru-RU" b="1" dirty="0" smtClean="0">
                <a:solidFill>
                  <a:srgbClr val="FF0000"/>
                </a:solidFill>
              </a:rPr>
              <a:t>()</a:t>
            </a:r>
            <a:r>
              <a:rPr lang="en-US" b="1" dirty="0" smtClean="0">
                <a:solidFill>
                  <a:schemeClr val="tx1"/>
                </a:solidFill>
              </a:rPr>
              <a:t>,</a:t>
            </a:r>
            <a:r>
              <a:rPr lang="ru-RU" dirty="0" smtClean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b="1" dirty="0" smtClean="0">
                <a:solidFill>
                  <a:srgbClr val="FF0000"/>
                </a:solidFill>
              </a:rPr>
              <a:t>useNavigate</a:t>
            </a:r>
            <a:r>
              <a:rPr lang="ru-RU" b="1" dirty="0" smtClean="0">
                <a:solidFill>
                  <a:srgbClr val="FF0000"/>
                </a:solidFill>
              </a:rPr>
              <a:t>()</a:t>
            </a:r>
            <a:r>
              <a:rPr lang="ru-RU" dirty="0" smtClean="0"/>
              <a:t>, </a:t>
            </a:r>
            <a:r>
              <a:rPr lang="en-US" b="1" dirty="0" smtClean="0">
                <a:solidFill>
                  <a:srgbClr val="FF0000"/>
                </a:solidFill>
              </a:rPr>
              <a:t>useState()</a:t>
            </a:r>
            <a:r>
              <a:rPr lang="en-US" b="1" dirty="0" smtClean="0">
                <a:solidFill>
                  <a:schemeClr val="tx1"/>
                </a:solidFill>
              </a:rPr>
              <a:t>,</a:t>
            </a:r>
            <a:r>
              <a:rPr lang="en-US" dirty="0"/>
              <a:t> </a:t>
            </a:r>
            <a:r>
              <a:rPr lang="en-US" b="1" dirty="0" smtClean="0">
                <a:solidFill>
                  <a:srgbClr val="FF0000"/>
                </a:solidFill>
              </a:rPr>
              <a:t>useParams()</a:t>
            </a:r>
            <a:endParaRPr lang="en-US" b="1" dirty="0">
              <a:solidFill>
                <a:srgbClr val="FF0000"/>
              </a:solidFill>
            </a:endParaRPr>
          </a:p>
          <a:p>
            <a:pPr marL="228600" lvl="0" indent="-1143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0BC00"/>
              </a:buClr>
              <a:buSzPts val="1800"/>
              <a:buFont typeface="Noto Sans Symbols"/>
              <a:buNone/>
            </a:pPr>
            <a:endParaRPr lang="ru-RU" dirty="0" smtClean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" name="Google Shape;245;p6"/>
          <p:cNvSpPr txBox="1">
            <a:spLocks noGrp="1"/>
          </p:cNvSpPr>
          <p:nvPr>
            <p:ph type="body" idx="3"/>
          </p:nvPr>
        </p:nvSpPr>
        <p:spPr>
          <a:xfrm>
            <a:off x="620490" y="2205745"/>
            <a:ext cx="6114138" cy="2671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0" indent="0">
              <a:spcBef>
                <a:spcPts val="0"/>
              </a:spcBef>
            </a:pPr>
            <a:r>
              <a:rPr lang="ru-RU" dirty="0"/>
              <a:t>Форма </a:t>
            </a:r>
            <a:r>
              <a:rPr lang="ru-RU" dirty="0" smtClean="0"/>
              <a:t>этой страницы </a:t>
            </a:r>
            <a:r>
              <a:rPr lang="ru-RU" dirty="0"/>
              <a:t>собирается из нескольких </a:t>
            </a:r>
            <a:r>
              <a:rPr lang="ru-RU" dirty="0" smtClean="0"/>
              <a:t>компонентов</a:t>
            </a:r>
            <a:r>
              <a:rPr lang="en-US" dirty="0" smtClean="0"/>
              <a:t>:</a:t>
            </a:r>
            <a:endParaRPr lang="ru-RU" dirty="0" smtClean="0"/>
          </a:p>
          <a:p>
            <a:pPr marL="0" indent="0">
              <a:spcBef>
                <a:spcPts val="0"/>
              </a:spcBef>
            </a:pPr>
            <a:endParaRPr lang="en-US" dirty="0" smtClean="0"/>
          </a:p>
          <a:p>
            <a:pPr marL="0" indent="0">
              <a:spcBef>
                <a:spcPts val="0"/>
              </a:spcBef>
            </a:pPr>
            <a:r>
              <a:rPr lang="en-US" b="1" dirty="0" smtClean="0">
                <a:solidFill>
                  <a:schemeClr val="accent4">
                    <a:lumMod val="75000"/>
                  </a:schemeClr>
                </a:solidFill>
              </a:rPr>
              <a:t>ItemHeader</a:t>
            </a:r>
            <a:r>
              <a:rPr lang="en-US" dirty="0" smtClean="0"/>
              <a:t> – </a:t>
            </a:r>
            <a:r>
              <a:rPr lang="ru-RU" dirty="0" smtClean="0"/>
              <a:t>компонент отображающий данные о корзине</a:t>
            </a:r>
            <a:r>
              <a:rPr lang="en-US" dirty="0" smtClean="0"/>
              <a:t> </a:t>
            </a:r>
            <a:r>
              <a:rPr lang="ru-RU" dirty="0" smtClean="0"/>
              <a:t>и </a:t>
            </a:r>
          </a:p>
          <a:p>
            <a:pPr marL="0" indent="0">
              <a:spcBef>
                <a:spcPts val="0"/>
              </a:spcBef>
            </a:pPr>
            <a:r>
              <a:rPr lang="ru-RU" dirty="0" smtClean="0"/>
              <a:t>содержащий набор кнопок</a:t>
            </a:r>
          </a:p>
          <a:p>
            <a:pPr marL="0" indent="0">
              <a:spcBef>
                <a:spcPts val="0"/>
              </a:spcBef>
            </a:pPr>
            <a:r>
              <a:rPr lang="en-US" b="1" dirty="0" smtClean="0">
                <a:solidFill>
                  <a:schemeClr val="accent4">
                    <a:lumMod val="75000"/>
                  </a:schemeClr>
                </a:solidFill>
              </a:rPr>
              <a:t>Item </a:t>
            </a:r>
            <a:r>
              <a:rPr lang="en-US" dirty="0" smtClean="0"/>
              <a:t> – </a:t>
            </a:r>
            <a:r>
              <a:rPr lang="ru-RU" dirty="0" smtClean="0"/>
              <a:t>компонент отвечающий за полное отображение информации о товаре в отличии от её сокращенного аналога на главной странице магазина </a:t>
            </a:r>
          </a:p>
          <a:p>
            <a:pPr marL="0" indent="0">
              <a:spcBef>
                <a:spcPts val="0"/>
              </a:spcBef>
            </a:pPr>
            <a:r>
              <a:rPr lang="en-US" b="1" dirty="0" smtClean="0">
                <a:solidFill>
                  <a:schemeClr val="accent4">
                    <a:lumMod val="75000"/>
                  </a:schemeClr>
                </a:solidFill>
              </a:rPr>
              <a:t>ButtonToLog </a:t>
            </a:r>
            <a:r>
              <a:rPr lang="en-US" dirty="0" smtClean="0"/>
              <a:t>– </a:t>
            </a:r>
            <a:r>
              <a:rPr lang="ru-RU" dirty="0" smtClean="0"/>
              <a:t>реиспользуемый компонент отвечающий за выход из профиля пользователя</a:t>
            </a:r>
          </a:p>
          <a:p>
            <a:pPr marL="0" indent="0">
              <a:spcBef>
                <a:spcPts val="0"/>
              </a:spcBef>
            </a:pPr>
            <a:r>
              <a:rPr lang="en-US" b="1" dirty="0" smtClean="0">
                <a:solidFill>
                  <a:schemeClr val="accent4">
                    <a:lumMod val="75000"/>
                  </a:schemeClr>
                </a:solidFill>
              </a:rPr>
              <a:t>ButtonToBack </a:t>
            </a:r>
            <a:r>
              <a:rPr lang="en-US" dirty="0" smtClean="0"/>
              <a:t>–</a:t>
            </a:r>
            <a:r>
              <a:rPr lang="ru-RU" dirty="0" smtClean="0"/>
              <a:t> реиспользуемый компонент</a:t>
            </a:r>
            <a:r>
              <a:rPr lang="en-US" dirty="0" smtClean="0"/>
              <a:t> </a:t>
            </a:r>
            <a:r>
              <a:rPr lang="ru-RU" dirty="0"/>
              <a:t>отвечающий </a:t>
            </a:r>
            <a:r>
              <a:rPr lang="ru-RU" dirty="0" smtClean="0"/>
              <a:t>за возврат на страницу назад по истории переходов</a:t>
            </a:r>
          </a:p>
        </p:txBody>
      </p:sp>
      <p:sp>
        <p:nvSpPr>
          <p:cNvPr id="246" name="Google Shape;246;p6"/>
          <p:cNvSpPr txBox="1">
            <a:spLocks noGrp="1"/>
          </p:cNvSpPr>
          <p:nvPr>
            <p:ph type="body" idx="4"/>
          </p:nvPr>
        </p:nvSpPr>
        <p:spPr>
          <a:xfrm>
            <a:off x="620490" y="1379425"/>
            <a:ext cx="5703888" cy="665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0BC00"/>
              </a:buClr>
              <a:buSzPts val="2000"/>
              <a:buFont typeface="Arial"/>
              <a:buNone/>
            </a:pPr>
            <a:r>
              <a:rPr lang="ru-RU" dirty="0" smtClean="0">
                <a:latin typeface="Calibri"/>
                <a:ea typeface="Calibri"/>
                <a:cs typeface="Calibri"/>
                <a:sym typeface="Calibri"/>
              </a:rPr>
              <a:t>С каждым товаром на странице магазина и в корзине мы можем работать индивидуально.</a:t>
            </a:r>
          </a:p>
        </p:txBody>
      </p:sp>
      <p:sp>
        <p:nvSpPr>
          <p:cNvPr id="247" name="Google Shape;247;p6"/>
          <p:cNvSpPr txBox="1">
            <a:spLocks noGrp="1"/>
          </p:cNvSpPr>
          <p:nvPr>
            <p:ph type="sldNum" idx="12"/>
          </p:nvPr>
        </p:nvSpPr>
        <p:spPr>
          <a:xfrm>
            <a:off x="10668000" y="6356350"/>
            <a:ext cx="685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r>
              <a:rPr lang="ru-RU" dirty="0" smtClean="0"/>
              <a:t>11</a:t>
            </a:r>
            <a:endParaRPr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8825" y="1269590"/>
            <a:ext cx="447675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60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16"/>
          <p:cNvSpPr txBox="1">
            <a:spLocks noGrp="1"/>
          </p:cNvSpPr>
          <p:nvPr>
            <p:ph type="ctrTitle"/>
          </p:nvPr>
        </p:nvSpPr>
        <p:spPr>
          <a:xfrm>
            <a:off x="620489" y="628956"/>
            <a:ext cx="7734301" cy="5894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0BC00"/>
              </a:buClr>
              <a:buSzPts val="3600"/>
              <a:buFont typeface="Calibri"/>
              <a:buNone/>
            </a:pPr>
            <a:r>
              <a:rPr lang="ru-RU" b="1" dirty="0" smtClean="0">
                <a:latin typeface="Calibri"/>
                <a:ea typeface="Calibri"/>
                <a:cs typeface="Calibri"/>
                <a:sym typeface="Calibri"/>
              </a:rPr>
              <a:t>Процесс разработки приложения:</a:t>
            </a:r>
            <a:endParaRPr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7" name="Google Shape;337;p16"/>
          <p:cNvSpPr txBox="1">
            <a:spLocks noGrp="1"/>
          </p:cNvSpPr>
          <p:nvPr>
            <p:ph type="sldNum" idx="12"/>
          </p:nvPr>
        </p:nvSpPr>
        <p:spPr>
          <a:xfrm>
            <a:off x="10668000" y="6356350"/>
            <a:ext cx="685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r>
              <a:rPr lang="ru-RU" dirty="0" smtClean="0"/>
              <a:t>12</a:t>
            </a:r>
            <a:endParaRPr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7585" y="1218380"/>
            <a:ext cx="9120415" cy="5130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20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6"/>
          <p:cNvSpPr txBox="1">
            <a:spLocks noGrp="1"/>
          </p:cNvSpPr>
          <p:nvPr>
            <p:ph type="ctrTitle"/>
          </p:nvPr>
        </p:nvSpPr>
        <p:spPr>
          <a:xfrm>
            <a:off x="620489" y="628956"/>
            <a:ext cx="7948354" cy="5894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0BC00"/>
              </a:buClr>
              <a:buSzPts val="3600"/>
              <a:buFont typeface="Calibri"/>
              <a:buNone/>
            </a:pPr>
            <a:r>
              <a:rPr lang="ru-RU" b="1" dirty="0" smtClean="0">
                <a:latin typeface="Calibri"/>
                <a:ea typeface="Calibri"/>
                <a:cs typeface="Calibri"/>
                <a:sym typeface="Calibri"/>
              </a:rPr>
              <a:t>Реализация проекта магазина</a:t>
            </a:r>
            <a:endParaRPr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" name="Google Shape;245;p6"/>
          <p:cNvSpPr txBox="1">
            <a:spLocks noGrp="1"/>
          </p:cNvSpPr>
          <p:nvPr>
            <p:ph type="body" idx="3"/>
          </p:nvPr>
        </p:nvSpPr>
        <p:spPr>
          <a:xfrm>
            <a:off x="620488" y="2421645"/>
            <a:ext cx="6770912" cy="39347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spcBef>
                <a:spcPts val="0"/>
              </a:spcBef>
            </a:pPr>
            <a:r>
              <a:rPr lang="ru-RU" dirty="0" smtClean="0"/>
              <a:t>В проекте широко использовались современные принципы верстки на </a:t>
            </a:r>
            <a:r>
              <a:rPr lang="en-US" dirty="0" smtClean="0"/>
              <a:t>html </a:t>
            </a:r>
            <a:r>
              <a:rPr lang="ru-RU" dirty="0" smtClean="0"/>
              <a:t>и </a:t>
            </a:r>
            <a:r>
              <a:rPr lang="en-US" dirty="0" smtClean="0"/>
              <a:t>css</a:t>
            </a:r>
            <a:r>
              <a:rPr lang="ru-RU" dirty="0" smtClean="0"/>
              <a:t>, например использовались </a:t>
            </a:r>
            <a:r>
              <a:rPr lang="en-US" dirty="0" smtClean="0"/>
              <a:t>flexbox </a:t>
            </a:r>
            <a:r>
              <a:rPr lang="ru-RU" dirty="0" smtClean="0"/>
              <a:t>элементы. Большой спектр задач  был решен с использованием  нативного </a:t>
            </a:r>
            <a:r>
              <a:rPr lang="en-US" dirty="0" smtClean="0"/>
              <a:t>javascript, </a:t>
            </a:r>
            <a:r>
              <a:rPr lang="ru-RU" dirty="0" smtClean="0"/>
              <a:t>библиотек семейств </a:t>
            </a:r>
            <a:r>
              <a:rPr lang="en-US" dirty="0" smtClean="0"/>
              <a:t>React</a:t>
            </a:r>
            <a:r>
              <a:rPr lang="ru-RU" dirty="0" smtClean="0"/>
              <a:t> и </a:t>
            </a:r>
            <a:r>
              <a:rPr lang="en-US" dirty="0" smtClean="0"/>
              <a:t>Redux, </a:t>
            </a:r>
            <a:r>
              <a:rPr lang="ru-RU" dirty="0" smtClean="0"/>
              <a:t>компонентного подхода и реиспользованием части компонент.</a:t>
            </a:r>
          </a:p>
          <a:p>
            <a:pPr marL="0" indent="0">
              <a:spcBef>
                <a:spcPts val="0"/>
              </a:spcBef>
            </a:pPr>
            <a:endParaRPr lang="ru-RU" dirty="0" smtClean="0"/>
          </a:p>
          <a:p>
            <a:pPr marL="0" indent="0">
              <a:spcBef>
                <a:spcPts val="0"/>
              </a:spcBef>
            </a:pPr>
            <a:r>
              <a:rPr lang="ru-RU" dirty="0" smtClean="0"/>
              <a:t>Был задействован большой спектр способов хранения общих данных доступных </a:t>
            </a:r>
            <a:r>
              <a:rPr lang="en-US" dirty="0" smtClean="0"/>
              <a:t>frontend-</a:t>
            </a:r>
            <a:r>
              <a:rPr lang="ru-RU" dirty="0" smtClean="0"/>
              <a:t>разработчикам начиная от глобальных переменных (по минимуму) и </a:t>
            </a:r>
            <a:r>
              <a:rPr lang="en-US" dirty="0" smtClean="0"/>
              <a:t>props-</a:t>
            </a:r>
            <a:r>
              <a:rPr lang="ru-RU" dirty="0" smtClean="0"/>
              <a:t>ов, заканчивая вариантами работы с локальным хранилищем, </a:t>
            </a:r>
            <a:r>
              <a:rPr lang="en-US" dirty="0" smtClean="0"/>
              <a:t>Store</a:t>
            </a:r>
            <a:r>
              <a:rPr lang="ru-RU" dirty="0" smtClean="0"/>
              <a:t>, хуками и даже простыми файлами.</a:t>
            </a:r>
          </a:p>
          <a:p>
            <a:pPr marL="0" indent="0">
              <a:spcBef>
                <a:spcPts val="0"/>
              </a:spcBef>
            </a:pPr>
            <a:endParaRPr lang="ru-RU" dirty="0"/>
          </a:p>
          <a:p>
            <a:pPr marL="0" indent="0">
              <a:spcBef>
                <a:spcPts val="0"/>
              </a:spcBef>
            </a:pPr>
            <a:r>
              <a:rPr lang="ru-RU" dirty="0" smtClean="0"/>
              <a:t>Использованы  самые распостраненные хуки последней версии библиотек </a:t>
            </a:r>
            <a:r>
              <a:rPr lang="en-US" dirty="0" smtClean="0"/>
              <a:t>React</a:t>
            </a:r>
            <a:r>
              <a:rPr lang="ru-RU" dirty="0" smtClean="0"/>
              <a:t> , среди которых можно отметить </a:t>
            </a:r>
            <a:r>
              <a:rPr lang="en-US" b="1" dirty="0" smtClean="0">
                <a:solidFill>
                  <a:srgbClr val="FF0000"/>
                </a:solidFill>
              </a:rPr>
              <a:t>useState()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rgbClr val="FF0000"/>
                </a:solidFill>
              </a:rPr>
              <a:t>useDispatch()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rgbClr val="FF0000"/>
                </a:solidFill>
              </a:rPr>
              <a:t>useNavigate()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rgbClr val="FF0000"/>
                </a:solidFill>
              </a:rPr>
              <a:t>useSelector()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rgbClr val="FF0000"/>
                </a:solidFill>
              </a:rPr>
              <a:t>useParams</a:t>
            </a:r>
            <a:r>
              <a:rPr lang="ru-RU" b="1" dirty="0" smtClean="0">
                <a:solidFill>
                  <a:srgbClr val="FF0000"/>
                </a:solidFill>
              </a:rPr>
              <a:t>()</a:t>
            </a:r>
            <a:r>
              <a:rPr lang="en-US" dirty="0" smtClean="0"/>
              <a:t>. </a:t>
            </a:r>
            <a:endParaRPr lang="ru-RU" dirty="0" smtClean="0"/>
          </a:p>
        </p:txBody>
      </p:sp>
      <p:sp>
        <p:nvSpPr>
          <p:cNvPr id="246" name="Google Shape;246;p6"/>
          <p:cNvSpPr txBox="1">
            <a:spLocks noGrp="1"/>
          </p:cNvSpPr>
          <p:nvPr>
            <p:ph type="body" idx="4"/>
          </p:nvPr>
        </p:nvSpPr>
        <p:spPr>
          <a:xfrm>
            <a:off x="620490" y="1379425"/>
            <a:ext cx="5703888" cy="1363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>
              <a:spcBef>
                <a:spcPts val="0"/>
              </a:spcBef>
            </a:pPr>
            <a:r>
              <a:rPr lang="ru-RU" dirty="0" smtClean="0"/>
              <a:t>Во время разработки проекта выдерживались все </a:t>
            </a:r>
            <a:r>
              <a:rPr lang="en-US" dirty="0" smtClean="0"/>
              <a:t>deadline</a:t>
            </a:r>
            <a:r>
              <a:rPr lang="ru-RU" dirty="0" smtClean="0"/>
              <a:t>-ы и были выполнены все поставленные задачи, цель проекта была достигнута.</a:t>
            </a:r>
            <a:endParaRPr lang="ru-RU" dirty="0" smtClean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Google Shape;247;p6"/>
          <p:cNvSpPr txBox="1">
            <a:spLocks noGrp="1"/>
          </p:cNvSpPr>
          <p:nvPr>
            <p:ph type="sldNum" idx="12"/>
          </p:nvPr>
        </p:nvSpPr>
        <p:spPr>
          <a:xfrm>
            <a:off x="10668000" y="6356350"/>
            <a:ext cx="685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r>
              <a:rPr lang="en-US" dirty="0" smtClean="0"/>
              <a:t>13</a:t>
            </a:r>
            <a:endParaRPr dirty="0"/>
          </a:p>
        </p:txBody>
      </p:sp>
      <p:pic>
        <p:nvPicPr>
          <p:cNvPr id="1026" name="Picture 2" descr="https://bitumka.ru/images/companies/1/s1200.png?156396180438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1218380"/>
            <a:ext cx="4229100" cy="4327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0052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lt1"/>
        </a:solidFill>
        <a:effectLst/>
      </p:bgPr>
    </p:bg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20"/>
          <p:cNvSpPr txBox="1">
            <a:spLocks noGrp="1"/>
          </p:cNvSpPr>
          <p:nvPr>
            <p:ph type="ctrTitle"/>
          </p:nvPr>
        </p:nvSpPr>
        <p:spPr>
          <a:xfrm>
            <a:off x="620489" y="4683228"/>
            <a:ext cx="10212611" cy="5894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lvl="0"/>
            <a:r>
              <a:rPr lang="ru-RU" b="1" dirty="0"/>
              <a:t>Презентация итоговой аттестационной </a:t>
            </a:r>
            <a:r>
              <a:rPr lang="ru-RU" b="1" dirty="0" smtClean="0"/>
              <a:t>работы</a:t>
            </a:r>
            <a:endParaRPr b="1" dirty="0">
              <a:solidFill>
                <a:srgbClr val="80BC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3" name="Google Shape;453;p20"/>
          <p:cNvSpPr txBox="1">
            <a:spLocks noGrp="1"/>
          </p:cNvSpPr>
          <p:nvPr>
            <p:ph type="subTitle" idx="1"/>
          </p:nvPr>
        </p:nvSpPr>
        <p:spPr>
          <a:xfrm>
            <a:off x="620489" y="5596154"/>
            <a:ext cx="5921627" cy="3379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</a:pPr>
            <a:r>
              <a:rPr lang="ru-RU" b="1" dirty="0" smtClean="0"/>
              <a:t>Курс </a:t>
            </a:r>
            <a:r>
              <a:rPr lang="ru-RU" b="1" dirty="0"/>
              <a:t>«</a:t>
            </a:r>
            <a:r>
              <a:rPr lang="ru-RU" dirty="0"/>
              <a:t>Основы </a:t>
            </a:r>
            <a:r>
              <a:rPr lang="en-US" dirty="0"/>
              <a:t>Frontend-</a:t>
            </a:r>
            <a:r>
              <a:rPr lang="ru-RU" dirty="0"/>
              <a:t>разработки</a:t>
            </a:r>
            <a:r>
              <a:rPr lang="ru-RU" dirty="0" smtClean="0"/>
              <a:t>» </a:t>
            </a:r>
            <a:r>
              <a:rPr lang="ru-RU" b="1" dirty="0" smtClean="0"/>
              <a:t>2 поток</a:t>
            </a:r>
            <a:endParaRPr b="1" dirty="0">
              <a:sym typeface="Calibri"/>
            </a:endParaRPr>
          </a:p>
        </p:txBody>
      </p:sp>
      <p:sp>
        <p:nvSpPr>
          <p:cNvPr id="454" name="Google Shape;454;p20"/>
          <p:cNvSpPr txBox="1">
            <a:spLocks noGrp="1"/>
          </p:cNvSpPr>
          <p:nvPr>
            <p:ph type="body" idx="2"/>
          </p:nvPr>
        </p:nvSpPr>
        <p:spPr>
          <a:xfrm>
            <a:off x="620490" y="6088616"/>
            <a:ext cx="5921626" cy="3379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</a:pPr>
            <a:r>
              <a:rPr lang="ru-RU" dirty="0" smtClean="0">
                <a:latin typeface="Calibri"/>
                <a:ea typeface="Calibri"/>
                <a:cs typeface="Calibri"/>
                <a:sym typeface="Calibri"/>
              </a:rPr>
              <a:t>Исполнитель: </a:t>
            </a:r>
            <a:r>
              <a:rPr lang="ru-RU" b="1" dirty="0" smtClean="0"/>
              <a:t>Григорьев В.А.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56" name="Google Shape;456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47" y="4239"/>
            <a:ext cx="12196990" cy="420118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7" name="Google Shape;457;p20" descr="Изображение выглядит как рисунок, тарелка&#10;&#10;Автоматически созданное описание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42707" y="424760"/>
            <a:ext cx="1930970" cy="4344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0BC00"/>
        </a:solidFill>
        <a:effectLst/>
      </p:bgPr>
    </p:bg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"/>
          <p:cNvSpPr txBox="1">
            <a:spLocks noGrp="1"/>
          </p:cNvSpPr>
          <p:nvPr>
            <p:ph type="title"/>
          </p:nvPr>
        </p:nvSpPr>
        <p:spPr>
          <a:xfrm>
            <a:off x="554500" y="1226393"/>
            <a:ext cx="11254134" cy="5447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lvl="0">
              <a:buSzPts val="2800"/>
            </a:pPr>
            <a:r>
              <a:rPr lang="ru-RU" sz="2800" b="1" dirty="0" smtClean="0">
                <a:latin typeface="Calibri"/>
                <a:ea typeface="Calibri"/>
                <a:cs typeface="Calibri"/>
                <a:sym typeface="Calibri"/>
              </a:rPr>
              <a:t>Цель работы: </a:t>
            </a:r>
            <a:r>
              <a:rPr lang="ru-RU" sz="2800" dirty="0"/>
              <a:t>закрепление </a:t>
            </a:r>
            <a:r>
              <a:rPr lang="ru-RU" sz="2800" dirty="0" smtClean="0"/>
              <a:t>знаний </a:t>
            </a:r>
            <a:r>
              <a:rPr lang="ru-RU" sz="2800" dirty="0"/>
              <a:t>полученных на </a:t>
            </a:r>
            <a:r>
              <a:rPr lang="ru-RU" sz="2800" dirty="0" smtClean="0"/>
              <a:t>пройденном курсе, </a:t>
            </a:r>
            <a:br>
              <a:rPr lang="ru-RU" sz="2800" dirty="0" smtClean="0"/>
            </a:br>
            <a:r>
              <a:rPr lang="ru-RU" sz="2800" dirty="0" smtClean="0"/>
              <a:t>а также получение новых </a:t>
            </a:r>
            <a:r>
              <a:rPr lang="ru-RU" sz="2800" dirty="0"/>
              <a:t>практических </a:t>
            </a:r>
            <a:r>
              <a:rPr lang="ru-RU" sz="2800" dirty="0" smtClean="0"/>
              <a:t>знаний основываясь на разработке учебного проекта небольшого Интернет-магазина.</a:t>
            </a:r>
            <a:br>
              <a:rPr lang="ru-RU" sz="2800" dirty="0" smtClean="0"/>
            </a:br>
            <a:r>
              <a:rPr lang="ru-RU" sz="2800" dirty="0"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ru-RU" sz="2800" dirty="0">
                <a:latin typeface="Calibri"/>
                <a:ea typeface="Calibri"/>
                <a:cs typeface="Calibri"/>
                <a:sym typeface="Calibri"/>
              </a:rPr>
            </a:br>
            <a:r>
              <a:rPr lang="ru-RU" sz="2800" b="1" dirty="0" smtClean="0">
                <a:latin typeface="Calibri"/>
                <a:ea typeface="Calibri"/>
                <a:cs typeface="Calibri"/>
                <a:sym typeface="Calibri"/>
              </a:rPr>
              <a:t>Задачи: </a:t>
            </a:r>
            <a:r>
              <a:rPr lang="ru-RU" sz="2800" b="1" dirty="0"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ru-RU" sz="2800" b="1" dirty="0">
                <a:latin typeface="Calibri"/>
                <a:ea typeface="Calibri"/>
                <a:cs typeface="Calibri"/>
                <a:sym typeface="Calibri"/>
              </a:rPr>
            </a:br>
            <a:r>
              <a:rPr lang="ru-RU" sz="2800" dirty="0"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ru-RU" sz="2800" dirty="0">
                <a:latin typeface="Calibri"/>
                <a:ea typeface="Calibri"/>
                <a:cs typeface="Calibri"/>
                <a:sym typeface="Calibri"/>
              </a:rPr>
            </a:br>
            <a:r>
              <a:rPr lang="ru-RU" sz="2800" dirty="0">
                <a:latin typeface="Calibri"/>
                <a:ea typeface="Calibri"/>
                <a:cs typeface="Calibri"/>
                <a:sym typeface="Calibri"/>
              </a:rPr>
              <a:t>- </a:t>
            </a:r>
            <a:r>
              <a:rPr lang="ru-RU" sz="2800" dirty="0" smtClean="0">
                <a:latin typeface="Calibri"/>
                <a:ea typeface="Calibri"/>
                <a:cs typeface="Calibri"/>
                <a:sym typeface="Calibri"/>
              </a:rPr>
              <a:t>реализовать проект Интернет-магазина соответствующего техническому заданию</a:t>
            </a:r>
            <a:r>
              <a:rPr lang="en-US" sz="2800" dirty="0" smtClean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ru-RU" sz="2800" dirty="0" smtClean="0">
                <a:latin typeface="Calibri"/>
                <a:ea typeface="Calibri"/>
                <a:cs typeface="Calibri"/>
                <a:sym typeface="Calibri"/>
              </a:rPr>
              <a:t>и предоставленному макету</a:t>
            </a:r>
            <a:r>
              <a:rPr lang="en-US" sz="2800" dirty="0" smtClean="0">
                <a:latin typeface="Calibri"/>
                <a:ea typeface="Calibri"/>
                <a:cs typeface="Calibri"/>
                <a:sym typeface="Calibri"/>
              </a:rPr>
              <a:t>;</a:t>
            </a:r>
            <a:r>
              <a:rPr lang="ru-RU" sz="2800" dirty="0" smtClean="0"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ru-RU" sz="2800" dirty="0" smtClean="0">
                <a:latin typeface="Calibri"/>
                <a:ea typeface="Calibri"/>
                <a:cs typeface="Calibri"/>
                <a:sym typeface="Calibri"/>
              </a:rPr>
            </a:br>
            <a:r>
              <a:rPr lang="ru-RU" sz="2800" dirty="0" smtClean="0">
                <a:latin typeface="Calibri"/>
                <a:ea typeface="Calibri"/>
                <a:cs typeface="Calibri"/>
                <a:sym typeface="Calibri"/>
              </a:rPr>
              <a:t>- использовать в проекте знания полученные в ходе курса при изучении учебных модулей </a:t>
            </a:r>
            <a:r>
              <a:rPr lang="en-US" sz="2800" dirty="0" smtClean="0">
                <a:latin typeface="Calibri"/>
                <a:ea typeface="Calibri"/>
                <a:cs typeface="Calibri"/>
                <a:sym typeface="Calibri"/>
              </a:rPr>
              <a:t>HTML, CSS, J</a:t>
            </a:r>
            <a:r>
              <a:rPr lang="en-US" sz="2800" dirty="0" smtClean="0"/>
              <a:t>ava</a:t>
            </a:r>
            <a:r>
              <a:rPr lang="en-US" sz="2800" dirty="0" smtClean="0">
                <a:latin typeface="Calibri"/>
                <a:ea typeface="Calibri"/>
                <a:cs typeface="Calibri"/>
                <a:sym typeface="Calibri"/>
              </a:rPr>
              <a:t>Script </a:t>
            </a:r>
            <a:r>
              <a:rPr lang="ru-RU" sz="2800" dirty="0" smtClean="0">
                <a:latin typeface="Calibri"/>
                <a:ea typeface="Calibri"/>
                <a:cs typeface="Calibri"/>
                <a:sym typeface="Calibri"/>
              </a:rPr>
              <a:t>и </a:t>
            </a:r>
            <a:r>
              <a:rPr lang="en-US" sz="2800" dirty="0" smtClean="0">
                <a:latin typeface="Calibri"/>
                <a:ea typeface="Calibri"/>
                <a:cs typeface="Calibri"/>
                <a:sym typeface="Calibri"/>
              </a:rPr>
              <a:t>React</a:t>
            </a:r>
            <a:r>
              <a:rPr lang="ru-RU" sz="2800" dirty="0" smtClean="0">
                <a:latin typeface="Calibri"/>
                <a:ea typeface="Calibri"/>
                <a:cs typeface="Calibri"/>
                <a:sym typeface="Calibri"/>
              </a:rPr>
              <a:t>;</a:t>
            </a:r>
            <a:r>
              <a:rPr lang="ru-RU" sz="2800" dirty="0"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ru-RU" sz="2800" dirty="0">
                <a:latin typeface="Calibri"/>
                <a:ea typeface="Calibri"/>
                <a:cs typeface="Calibri"/>
                <a:sym typeface="Calibri"/>
              </a:rPr>
            </a:br>
            <a:r>
              <a:rPr lang="ru-RU" sz="2800" dirty="0">
                <a:latin typeface="Calibri"/>
                <a:ea typeface="Calibri"/>
                <a:cs typeface="Calibri"/>
                <a:sym typeface="Calibri"/>
              </a:rPr>
              <a:t>- </a:t>
            </a:r>
            <a:r>
              <a:rPr lang="ru-RU" sz="2800" dirty="0" smtClean="0">
                <a:latin typeface="Calibri"/>
                <a:ea typeface="Calibri"/>
                <a:cs typeface="Calibri"/>
                <a:sym typeface="Calibri"/>
              </a:rPr>
              <a:t>при разработке приложения использовать </a:t>
            </a:r>
            <a:r>
              <a:rPr lang="ru-RU" sz="2800" dirty="0" smtClean="0"/>
              <a:t>компонентный подход</a:t>
            </a:r>
            <a:r>
              <a:rPr lang="ru-RU" sz="2800" dirty="0" smtClean="0">
                <a:latin typeface="Calibri"/>
                <a:ea typeface="Calibri"/>
                <a:cs typeface="Calibri"/>
                <a:sym typeface="Calibri"/>
              </a:rPr>
              <a:t>.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16"/>
          <p:cNvSpPr txBox="1">
            <a:spLocks noGrp="1"/>
          </p:cNvSpPr>
          <p:nvPr>
            <p:ph type="ctrTitle"/>
          </p:nvPr>
        </p:nvSpPr>
        <p:spPr>
          <a:xfrm>
            <a:off x="620489" y="628956"/>
            <a:ext cx="7734301" cy="5894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0BC00"/>
              </a:buClr>
              <a:buSzPts val="3600"/>
              <a:buFont typeface="Calibri"/>
              <a:buNone/>
            </a:pPr>
            <a:r>
              <a:rPr lang="ru-RU" b="1" dirty="0" smtClean="0">
                <a:latin typeface="Calibri"/>
                <a:ea typeface="Calibri"/>
                <a:cs typeface="Calibri"/>
                <a:sym typeface="Calibri"/>
              </a:rPr>
              <a:t>Логика работы итогового приложения:</a:t>
            </a:r>
            <a:endParaRPr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7" name="Google Shape;337;p16"/>
          <p:cNvSpPr txBox="1">
            <a:spLocks noGrp="1"/>
          </p:cNvSpPr>
          <p:nvPr>
            <p:ph type="sldNum" idx="12"/>
          </p:nvPr>
        </p:nvSpPr>
        <p:spPr>
          <a:xfrm>
            <a:off x="10668000" y="6356350"/>
            <a:ext cx="685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r>
              <a:rPr lang="ru-RU" dirty="0" smtClean="0"/>
              <a:t>3</a:t>
            </a:r>
            <a:endParaRPr dirty="0"/>
          </a:p>
        </p:txBody>
      </p:sp>
      <p:cxnSp>
        <p:nvCxnSpPr>
          <p:cNvPr id="8" name="Прямая со стрелкой 7"/>
          <p:cNvCxnSpPr>
            <a:endCxn id="90" idx="0"/>
          </p:cNvCxnSpPr>
          <p:nvPr/>
        </p:nvCxnSpPr>
        <p:spPr>
          <a:xfrm flipH="1">
            <a:off x="6232640" y="1872762"/>
            <a:ext cx="9898" cy="481416"/>
          </a:xfrm>
          <a:prstGeom prst="straightConnector1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0" name="Прямоугольник 319"/>
          <p:cNvSpPr/>
          <p:nvPr/>
        </p:nvSpPr>
        <p:spPr>
          <a:xfrm>
            <a:off x="4835412" y="1874018"/>
            <a:ext cx="14638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smtClean="0">
                <a:solidFill>
                  <a:srgbClr val="7030A0"/>
                </a:solidFill>
              </a:rPr>
              <a:t>Вход в магазин</a:t>
            </a:r>
            <a:endParaRPr lang="ru-RU" dirty="0">
              <a:solidFill>
                <a:srgbClr val="7030A0"/>
              </a:solidFill>
            </a:endParaRPr>
          </a:p>
        </p:txBody>
      </p:sp>
      <p:grpSp>
        <p:nvGrpSpPr>
          <p:cNvPr id="84" name="Google Shape;338;p16"/>
          <p:cNvGrpSpPr/>
          <p:nvPr/>
        </p:nvGrpSpPr>
        <p:grpSpPr>
          <a:xfrm>
            <a:off x="2308787" y="2408188"/>
            <a:ext cx="7864301" cy="3382416"/>
            <a:chOff x="140146" y="108172"/>
            <a:chExt cx="7864301" cy="3382416"/>
          </a:xfrm>
        </p:grpSpPr>
        <p:sp>
          <p:nvSpPr>
            <p:cNvPr id="85" name="Google Shape;343;p16"/>
            <p:cNvSpPr/>
            <p:nvPr/>
          </p:nvSpPr>
          <p:spPr>
            <a:xfrm>
              <a:off x="5700092" y="108172"/>
              <a:ext cx="2304355" cy="696549"/>
            </a:xfrm>
            <a:prstGeom prst="rect">
              <a:avLst/>
            </a:prstGeom>
            <a:solidFill>
              <a:srgbClr val="80BC00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345;p16"/>
            <p:cNvSpPr/>
            <p:nvPr/>
          </p:nvSpPr>
          <p:spPr>
            <a:xfrm>
              <a:off x="140146" y="1620559"/>
              <a:ext cx="2289762" cy="696549"/>
            </a:xfrm>
            <a:prstGeom prst="rect">
              <a:avLst/>
            </a:prstGeom>
            <a:solidFill>
              <a:srgbClr val="80BC00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347;p16"/>
            <p:cNvSpPr/>
            <p:nvPr/>
          </p:nvSpPr>
          <p:spPr>
            <a:xfrm>
              <a:off x="2921719" y="2794039"/>
              <a:ext cx="2304355" cy="696549"/>
            </a:xfrm>
            <a:prstGeom prst="rect">
              <a:avLst/>
            </a:prstGeom>
            <a:solidFill>
              <a:srgbClr val="80BC00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351;p16"/>
            <p:cNvSpPr/>
            <p:nvPr/>
          </p:nvSpPr>
          <p:spPr>
            <a:xfrm>
              <a:off x="140146" y="108172"/>
              <a:ext cx="2304355" cy="696549"/>
            </a:xfrm>
            <a:prstGeom prst="rect">
              <a:avLst/>
            </a:prstGeom>
            <a:solidFill>
              <a:srgbClr val="80BC00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9" name="Прямоугольник 88"/>
          <p:cNvSpPr/>
          <p:nvPr/>
        </p:nvSpPr>
        <p:spPr>
          <a:xfrm>
            <a:off x="7852137" y="2476103"/>
            <a:ext cx="2304355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 smtClean="0">
                <a:solidFill>
                  <a:schemeClr val="bg1"/>
                </a:solidFill>
              </a:rPr>
              <a:t>Блок авторизации</a:t>
            </a:r>
          </a:p>
          <a:p>
            <a:pPr algn="ctr"/>
            <a:r>
              <a:rPr lang="ru-RU" sz="12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Компонент: </a:t>
            </a:r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AuthPage</a:t>
            </a:r>
            <a:endParaRPr lang="ru-RU" sz="12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90" name="Ромб 89"/>
          <p:cNvSpPr/>
          <p:nvPr/>
        </p:nvSpPr>
        <p:spPr>
          <a:xfrm>
            <a:off x="5080462" y="2354178"/>
            <a:ext cx="2304355" cy="804568"/>
          </a:xfrm>
          <a:prstGeom prst="diamond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91" name="Прямоугольник 90"/>
          <p:cNvSpPr/>
          <p:nvPr/>
        </p:nvSpPr>
        <p:spPr>
          <a:xfrm>
            <a:off x="5080462" y="2583825"/>
            <a:ext cx="230435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 smtClean="0">
                <a:solidFill>
                  <a:schemeClr val="bg1"/>
                </a:solidFill>
              </a:rPr>
              <a:t>Авторизирован</a:t>
            </a:r>
            <a:r>
              <a:rPr lang="ru-RU" dirty="0">
                <a:solidFill>
                  <a:schemeClr val="bg1"/>
                </a:solidFill>
              </a:rPr>
              <a:t>ы</a:t>
            </a:r>
            <a:r>
              <a:rPr lang="en-US" dirty="0" smtClean="0">
                <a:solidFill>
                  <a:schemeClr val="bg1"/>
                </a:solidFill>
              </a:rPr>
              <a:t>?</a:t>
            </a:r>
            <a:endParaRPr lang="ru-RU" dirty="0">
              <a:solidFill>
                <a:schemeClr val="bg1"/>
              </a:solidFill>
            </a:endParaRPr>
          </a:p>
        </p:txBody>
      </p:sp>
      <p:cxnSp>
        <p:nvCxnSpPr>
          <p:cNvPr id="92" name="Прямая со стрелкой 91"/>
          <p:cNvCxnSpPr>
            <a:stCxn id="90" idx="3"/>
            <a:endCxn id="85" idx="1"/>
          </p:cNvCxnSpPr>
          <p:nvPr/>
        </p:nvCxnSpPr>
        <p:spPr>
          <a:xfrm>
            <a:off x="7384817" y="2756462"/>
            <a:ext cx="483916" cy="1"/>
          </a:xfrm>
          <a:prstGeom prst="straightConnector1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Прямоугольник 92"/>
          <p:cNvSpPr/>
          <p:nvPr/>
        </p:nvSpPr>
        <p:spPr>
          <a:xfrm>
            <a:off x="2254544" y="2510240"/>
            <a:ext cx="2412840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smtClean="0">
                <a:solidFill>
                  <a:schemeClr val="bg1"/>
                </a:solidFill>
              </a:rPr>
              <a:t>Общая страница магазина</a:t>
            </a:r>
          </a:p>
          <a:p>
            <a:pPr algn="ctr"/>
            <a:r>
              <a:rPr lang="ru-RU" sz="12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Компонент</a:t>
            </a:r>
            <a:r>
              <a:rPr lang="en-US" sz="12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: </a:t>
            </a:r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ProductsPage</a:t>
            </a:r>
            <a:endParaRPr lang="ru-RU" sz="1200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94" name="Прямая со стрелкой 93"/>
          <p:cNvCxnSpPr>
            <a:stCxn id="90" idx="1"/>
            <a:endCxn id="88" idx="3"/>
          </p:cNvCxnSpPr>
          <p:nvPr/>
        </p:nvCxnSpPr>
        <p:spPr>
          <a:xfrm flipH="1">
            <a:off x="4613142" y="2756462"/>
            <a:ext cx="467320" cy="1"/>
          </a:xfrm>
          <a:prstGeom prst="straightConnector1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Прямоугольник 94"/>
          <p:cNvSpPr/>
          <p:nvPr/>
        </p:nvSpPr>
        <p:spPr>
          <a:xfrm>
            <a:off x="2432395" y="3920575"/>
            <a:ext cx="204254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dirty="0" smtClean="0">
                <a:solidFill>
                  <a:schemeClr val="bg1"/>
                </a:solidFill>
              </a:rPr>
              <a:t>Страница отдельного </a:t>
            </a:r>
            <a:endParaRPr lang="en-US" dirty="0" smtClean="0">
              <a:solidFill>
                <a:schemeClr val="bg1"/>
              </a:solidFill>
            </a:endParaRPr>
          </a:p>
          <a:p>
            <a:pPr algn="ctr"/>
            <a:r>
              <a:rPr lang="ru-RU" dirty="0" smtClean="0">
                <a:solidFill>
                  <a:schemeClr val="bg1"/>
                </a:solidFill>
              </a:rPr>
              <a:t>продукта</a:t>
            </a:r>
          </a:p>
          <a:p>
            <a:pPr algn="ctr"/>
            <a:r>
              <a:rPr lang="ru-RU" sz="12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Компонент: </a:t>
            </a:r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ItemPage</a:t>
            </a:r>
            <a:endParaRPr lang="ru-RU" sz="1200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96" name="Прямая со стрелкой 95"/>
          <p:cNvCxnSpPr>
            <a:stCxn id="88" idx="2"/>
            <a:endCxn id="95" idx="0"/>
          </p:cNvCxnSpPr>
          <p:nvPr/>
        </p:nvCxnSpPr>
        <p:spPr>
          <a:xfrm flipH="1">
            <a:off x="3453668" y="3104737"/>
            <a:ext cx="7297" cy="815838"/>
          </a:xfrm>
          <a:prstGeom prst="straightConnector1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Прямая со стрелкой 96"/>
          <p:cNvCxnSpPr/>
          <p:nvPr/>
        </p:nvCxnSpPr>
        <p:spPr>
          <a:xfrm flipV="1">
            <a:off x="3458486" y="3093400"/>
            <a:ext cx="7297" cy="815838"/>
          </a:xfrm>
          <a:prstGeom prst="straightConnector1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Прямая со стрелкой 100"/>
          <p:cNvCxnSpPr>
            <a:stCxn id="86" idx="3"/>
          </p:cNvCxnSpPr>
          <p:nvPr/>
        </p:nvCxnSpPr>
        <p:spPr>
          <a:xfrm flipV="1">
            <a:off x="4598549" y="4268849"/>
            <a:ext cx="1634090" cy="1"/>
          </a:xfrm>
          <a:prstGeom prst="straightConnector1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Прямая со стрелкой 101"/>
          <p:cNvCxnSpPr>
            <a:stCxn id="87" idx="0"/>
          </p:cNvCxnSpPr>
          <p:nvPr/>
        </p:nvCxnSpPr>
        <p:spPr>
          <a:xfrm flipH="1" flipV="1">
            <a:off x="6232639" y="3503699"/>
            <a:ext cx="9899" cy="1590356"/>
          </a:xfrm>
          <a:prstGeom prst="straightConnector1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Прямоугольник 102"/>
          <p:cNvSpPr/>
          <p:nvPr/>
        </p:nvSpPr>
        <p:spPr>
          <a:xfrm>
            <a:off x="5306222" y="5196108"/>
            <a:ext cx="1872629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dirty="0" smtClean="0">
                <a:solidFill>
                  <a:schemeClr val="bg1"/>
                </a:solidFill>
              </a:rPr>
              <a:t>Корзина</a:t>
            </a:r>
          </a:p>
          <a:p>
            <a:pPr algn="ctr"/>
            <a:r>
              <a:rPr lang="ru-RU" sz="12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Компонент:</a:t>
            </a:r>
            <a:r>
              <a:rPr lang="ru-RU" sz="1200" dirty="0" smtClean="0"/>
              <a:t> </a:t>
            </a:r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BasketPage</a:t>
            </a:r>
            <a:endParaRPr lang="ru-RU" sz="1200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104" name="Прямая со стрелкой 44"/>
          <p:cNvCxnSpPr>
            <a:stCxn id="86" idx="2"/>
            <a:endCxn id="87" idx="1"/>
          </p:cNvCxnSpPr>
          <p:nvPr/>
        </p:nvCxnSpPr>
        <p:spPr>
          <a:xfrm rot="16200000" flipH="1">
            <a:off x="3859411" y="4211381"/>
            <a:ext cx="825206" cy="1636692"/>
          </a:xfrm>
          <a:prstGeom prst="bentConnector2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Прямая со стрелкой 46"/>
          <p:cNvCxnSpPr>
            <a:stCxn id="85" idx="0"/>
          </p:cNvCxnSpPr>
          <p:nvPr/>
        </p:nvCxnSpPr>
        <p:spPr>
          <a:xfrm rot="16200000" flipV="1">
            <a:off x="7512928" y="900205"/>
            <a:ext cx="227695" cy="2788272"/>
          </a:xfrm>
          <a:prstGeom prst="bentConnector2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Прямая со стрелкой 48"/>
          <p:cNvCxnSpPr>
            <a:stCxn id="88" idx="1"/>
            <a:endCxn id="87" idx="2"/>
          </p:cNvCxnSpPr>
          <p:nvPr/>
        </p:nvCxnSpPr>
        <p:spPr>
          <a:xfrm rot="10800000" flipH="1" flipV="1">
            <a:off x="2308786" y="2756462"/>
            <a:ext cx="3933751" cy="3034141"/>
          </a:xfrm>
          <a:prstGeom prst="bentConnector4">
            <a:avLst>
              <a:gd name="adj1" fmla="val -5811"/>
              <a:gd name="adj2" fmla="val 107534"/>
            </a:avLst>
          </a:prstGeom>
          <a:ln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Прямая со стрелкой 50"/>
          <p:cNvCxnSpPr/>
          <p:nvPr/>
        </p:nvCxnSpPr>
        <p:spPr>
          <a:xfrm rot="10800000">
            <a:off x="3453668" y="4626882"/>
            <a:ext cx="1636692" cy="813869"/>
          </a:xfrm>
          <a:prstGeom prst="bentConnector2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Прямая со стрелкой 54"/>
          <p:cNvCxnSpPr/>
          <p:nvPr/>
        </p:nvCxnSpPr>
        <p:spPr>
          <a:xfrm rot="5400000" flipH="1">
            <a:off x="2764611" y="2306657"/>
            <a:ext cx="3034141" cy="3933751"/>
          </a:xfrm>
          <a:prstGeom prst="bentConnector4">
            <a:avLst>
              <a:gd name="adj1" fmla="val -7534"/>
              <a:gd name="adj2" fmla="val 105811"/>
            </a:avLst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Прямая со стрелкой 108"/>
          <p:cNvCxnSpPr>
            <a:stCxn id="87" idx="3"/>
          </p:cNvCxnSpPr>
          <p:nvPr/>
        </p:nvCxnSpPr>
        <p:spPr>
          <a:xfrm>
            <a:off x="7394715" y="5442330"/>
            <a:ext cx="1641435" cy="0"/>
          </a:xfrm>
          <a:prstGeom prst="straightConnector1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Прямоугольник 109"/>
          <p:cNvSpPr/>
          <p:nvPr/>
        </p:nvSpPr>
        <p:spPr>
          <a:xfrm>
            <a:off x="4746099" y="2443016"/>
            <a:ext cx="38824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д</a:t>
            </a:r>
            <a:r>
              <a:rPr lang="ru-RU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а</a:t>
            </a:r>
            <a:endParaRPr lang="ru-RU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11" name="Прямоугольник 110"/>
          <p:cNvSpPr/>
          <p:nvPr/>
        </p:nvSpPr>
        <p:spPr>
          <a:xfrm>
            <a:off x="7331339" y="2443016"/>
            <a:ext cx="46519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нет</a:t>
            </a:r>
            <a:endParaRPr lang="ru-RU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12" name="Прямоугольник 111"/>
          <p:cNvSpPr/>
          <p:nvPr/>
        </p:nvSpPr>
        <p:spPr>
          <a:xfrm>
            <a:off x="5903347" y="3203306"/>
            <a:ext cx="67197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logout</a:t>
            </a:r>
            <a:endParaRPr lang="ru-RU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13" name="Прямоугольник 112"/>
          <p:cNvSpPr/>
          <p:nvPr/>
        </p:nvSpPr>
        <p:spPr>
          <a:xfrm>
            <a:off x="2175363" y="5567739"/>
            <a:ext cx="297884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добавление товара в корзину</a:t>
            </a:r>
            <a:endParaRPr lang="ru-RU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14" name="Прямоугольник 113"/>
          <p:cNvSpPr/>
          <p:nvPr/>
        </p:nvSpPr>
        <p:spPr>
          <a:xfrm>
            <a:off x="7471365" y="5114304"/>
            <a:ext cx="156004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smtClean="0">
                <a:solidFill>
                  <a:srgbClr val="7030A0"/>
                </a:solidFill>
              </a:rPr>
              <a:t>Оформить заказ</a:t>
            </a:r>
            <a:endParaRPr lang="ru-RU" dirty="0">
              <a:solidFill>
                <a:srgbClr val="7030A0"/>
              </a:solidFill>
            </a:endParaRPr>
          </a:p>
        </p:txBody>
      </p:sp>
      <p:cxnSp>
        <p:nvCxnSpPr>
          <p:cNvPr id="324" name="Прямая со стрелкой 323"/>
          <p:cNvCxnSpPr>
            <a:endCxn id="85" idx="2"/>
          </p:cNvCxnSpPr>
          <p:nvPr/>
        </p:nvCxnSpPr>
        <p:spPr>
          <a:xfrm>
            <a:off x="4026877" y="3104737"/>
            <a:ext cx="4994034" cy="12700"/>
          </a:xfrm>
          <a:prstGeom prst="bentConnector4">
            <a:avLst>
              <a:gd name="adj1" fmla="val -92"/>
              <a:gd name="adj2" fmla="val 3215386"/>
            </a:avLst>
          </a:prstGeom>
          <a:ln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16"/>
          <p:cNvSpPr txBox="1">
            <a:spLocks noGrp="1"/>
          </p:cNvSpPr>
          <p:nvPr>
            <p:ph type="ctrTitle"/>
          </p:nvPr>
        </p:nvSpPr>
        <p:spPr>
          <a:xfrm>
            <a:off x="620489" y="628956"/>
            <a:ext cx="7734301" cy="5894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0BC00"/>
              </a:buClr>
              <a:buSzPts val="3600"/>
              <a:buFont typeface="Calibri"/>
              <a:buNone/>
            </a:pPr>
            <a:r>
              <a:rPr lang="ru-RU" b="1" dirty="0" smtClean="0">
                <a:latin typeface="Calibri"/>
                <a:ea typeface="Calibri"/>
                <a:cs typeface="Calibri"/>
                <a:sym typeface="Calibri"/>
              </a:rPr>
              <a:t>Вид экрана авторизации приложения:</a:t>
            </a:r>
            <a:endParaRPr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7" name="Google Shape;337;p16"/>
          <p:cNvSpPr txBox="1">
            <a:spLocks noGrp="1"/>
          </p:cNvSpPr>
          <p:nvPr>
            <p:ph type="sldNum" idx="12"/>
          </p:nvPr>
        </p:nvSpPr>
        <p:spPr>
          <a:xfrm>
            <a:off x="10668000" y="6356350"/>
            <a:ext cx="685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r>
              <a:rPr lang="ru-RU" dirty="0" smtClean="0"/>
              <a:t>4</a:t>
            </a:r>
            <a:endParaRPr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0150" y="1521612"/>
            <a:ext cx="9810750" cy="4834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541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6"/>
          <p:cNvSpPr txBox="1">
            <a:spLocks noGrp="1"/>
          </p:cNvSpPr>
          <p:nvPr>
            <p:ph type="ctrTitle"/>
          </p:nvPr>
        </p:nvSpPr>
        <p:spPr>
          <a:xfrm>
            <a:off x="620489" y="628956"/>
            <a:ext cx="7948354" cy="5894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0BC00"/>
              </a:buClr>
              <a:buSzPts val="3600"/>
              <a:buFont typeface="Calibri"/>
              <a:buNone/>
            </a:pPr>
            <a:r>
              <a:rPr lang="ru-RU" b="1" dirty="0" smtClean="0">
                <a:latin typeface="Calibri"/>
                <a:ea typeface="Calibri"/>
                <a:cs typeface="Calibri"/>
                <a:sym typeface="Calibri"/>
              </a:rPr>
              <a:t>Процедура авторизации</a:t>
            </a:r>
            <a:endParaRPr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" name="Google Shape;244;p6"/>
          <p:cNvSpPr txBox="1">
            <a:spLocks noGrp="1"/>
          </p:cNvSpPr>
          <p:nvPr>
            <p:ph type="body" idx="1"/>
          </p:nvPr>
        </p:nvSpPr>
        <p:spPr>
          <a:xfrm>
            <a:off x="620489" y="4978400"/>
            <a:ext cx="10951020" cy="11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1143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0BC00"/>
              </a:buClr>
              <a:buSzPts val="1800"/>
              <a:buFont typeface="Noto Sans Symbols"/>
              <a:buNone/>
            </a:pPr>
            <a:r>
              <a:rPr lang="ru-RU" dirty="0" smtClean="0">
                <a:latin typeface="Calibri"/>
                <a:ea typeface="Calibri"/>
                <a:cs typeface="Calibri"/>
                <a:sym typeface="Calibri"/>
              </a:rPr>
              <a:t>Базовый компонент</a:t>
            </a:r>
            <a:r>
              <a:rPr lang="en-US" dirty="0" smtClean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b="1" dirty="0" smtClean="0">
                <a:solidFill>
                  <a:schemeClr val="accent4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FormAuth</a:t>
            </a:r>
            <a:r>
              <a:rPr lang="ru-RU" dirty="0" smtClean="0">
                <a:latin typeface="Calibri"/>
                <a:ea typeface="Calibri"/>
                <a:cs typeface="Calibri"/>
                <a:sym typeface="Calibri"/>
              </a:rPr>
              <a:t> отвечающий за рендер всей формы широко использует в своем теле</a:t>
            </a:r>
          </a:p>
          <a:p>
            <a:pPr marL="228600" lvl="0" indent="-1143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0BC00"/>
              </a:buClr>
              <a:buSzPts val="1800"/>
              <a:buFont typeface="Noto Sans Symbols"/>
              <a:buNone/>
            </a:pPr>
            <a:r>
              <a:rPr lang="ru-RU" dirty="0" smtClean="0">
                <a:latin typeface="Calibri"/>
                <a:ea typeface="Calibri"/>
                <a:cs typeface="Calibri"/>
                <a:sym typeface="Calibri"/>
              </a:rPr>
              <a:t>функции написанные на </a:t>
            </a:r>
            <a:r>
              <a:rPr lang="en-US" dirty="0" smtClean="0">
                <a:latin typeface="Calibri"/>
                <a:ea typeface="Calibri"/>
                <a:cs typeface="Calibri"/>
                <a:sym typeface="Calibri"/>
              </a:rPr>
              <a:t>javascript</a:t>
            </a:r>
            <a:r>
              <a:rPr lang="ru-RU" dirty="0" smtClean="0">
                <a:latin typeface="Calibri"/>
                <a:ea typeface="Calibri"/>
                <a:cs typeface="Calibri"/>
                <a:sym typeface="Calibri"/>
              </a:rPr>
              <a:t> и</a:t>
            </a:r>
            <a:r>
              <a:rPr lang="en-US" dirty="0" smtClean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ru-RU" dirty="0" smtClean="0">
                <a:latin typeface="Calibri"/>
                <a:ea typeface="Calibri"/>
                <a:cs typeface="Calibri"/>
                <a:sym typeface="Calibri"/>
              </a:rPr>
              <a:t>созданные для проверки правильности ввода учетных данных, </a:t>
            </a:r>
          </a:p>
          <a:p>
            <a:pPr marL="228600" lvl="0" indent="-1143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0BC00"/>
              </a:buClr>
              <a:buSzPts val="1800"/>
              <a:buFont typeface="Noto Sans Symbols"/>
              <a:buNone/>
            </a:pPr>
            <a:r>
              <a:rPr lang="ru-RU" dirty="0" smtClean="0">
                <a:latin typeface="Calibri"/>
                <a:ea typeface="Calibri"/>
                <a:cs typeface="Calibri"/>
                <a:sym typeface="Calibri"/>
              </a:rPr>
              <a:t>а также стандартное локальное хранилище для их хранения.</a:t>
            </a:r>
          </a:p>
          <a:p>
            <a:pPr marL="228600" lvl="0" indent="-114300">
              <a:spcBef>
                <a:spcPts val="0"/>
              </a:spcBef>
              <a:buNone/>
            </a:pPr>
            <a:r>
              <a:rPr lang="ru-RU" dirty="0" smtClean="0"/>
              <a:t>Компонент </a:t>
            </a:r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InputField</a:t>
            </a:r>
            <a:r>
              <a:rPr lang="en-US" dirty="0"/>
              <a:t> </a:t>
            </a:r>
            <a:r>
              <a:rPr lang="ru-RU" dirty="0" smtClean="0"/>
              <a:t> реиспользуется для ввода логина пользователя и для ввода пароля.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" name="Google Shape;245;p6"/>
          <p:cNvSpPr txBox="1">
            <a:spLocks noGrp="1"/>
          </p:cNvSpPr>
          <p:nvPr>
            <p:ph type="body" idx="3"/>
          </p:nvPr>
        </p:nvSpPr>
        <p:spPr>
          <a:xfrm>
            <a:off x="620490" y="2205745"/>
            <a:ext cx="6114138" cy="2671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0" indent="0">
              <a:spcBef>
                <a:spcPts val="0"/>
              </a:spcBef>
            </a:pPr>
            <a:r>
              <a:rPr lang="ru-RU" dirty="0"/>
              <a:t>Форма авторизации собирается из нескольких компонентов </a:t>
            </a:r>
            <a:r>
              <a:rPr lang="ru-RU" dirty="0" smtClean="0"/>
              <a:t>UI</a:t>
            </a:r>
            <a:r>
              <a:rPr lang="en-US" dirty="0" smtClean="0"/>
              <a:t>:</a:t>
            </a:r>
            <a:endParaRPr lang="ru-RU" dirty="0" smtClean="0"/>
          </a:p>
          <a:p>
            <a:pPr marL="0" indent="0">
              <a:spcBef>
                <a:spcPts val="0"/>
              </a:spcBef>
            </a:pPr>
            <a:endParaRPr lang="en-US" dirty="0" smtClean="0"/>
          </a:p>
          <a:p>
            <a:pPr marL="0" indent="0">
              <a:spcBef>
                <a:spcPts val="0"/>
              </a:spcBef>
            </a:pPr>
            <a:r>
              <a:rPr lang="en-US" b="1" dirty="0" smtClean="0">
                <a:solidFill>
                  <a:schemeClr val="accent4">
                    <a:lumMod val="75000"/>
                  </a:schemeClr>
                </a:solidFill>
              </a:rPr>
              <a:t>SwitchMode</a:t>
            </a:r>
            <a:r>
              <a:rPr lang="en-US" dirty="0" smtClean="0"/>
              <a:t> – </a:t>
            </a:r>
            <a:r>
              <a:rPr lang="ru-RU" dirty="0" smtClean="0"/>
              <a:t>кнопка отвечающая за смену режима «ввода» / «регистрации»</a:t>
            </a:r>
          </a:p>
          <a:p>
            <a:pPr marL="0" indent="0">
              <a:spcBef>
                <a:spcPts val="0"/>
              </a:spcBef>
            </a:pPr>
            <a:r>
              <a:rPr lang="en-US" b="1" dirty="0" smtClean="0">
                <a:solidFill>
                  <a:schemeClr val="accent4">
                    <a:lumMod val="75000"/>
                  </a:schemeClr>
                </a:solidFill>
              </a:rPr>
              <a:t>WindowsTitle</a:t>
            </a:r>
            <a:r>
              <a:rPr lang="en-US" dirty="0" smtClean="0"/>
              <a:t> – </a:t>
            </a:r>
            <a:r>
              <a:rPr lang="ru-RU" dirty="0" smtClean="0"/>
              <a:t>поле отображения заголовка окна</a:t>
            </a:r>
          </a:p>
          <a:p>
            <a:pPr marL="0" indent="0">
              <a:spcBef>
                <a:spcPts val="0"/>
              </a:spcBef>
            </a:pPr>
            <a:r>
              <a:rPr lang="en-US" b="1" dirty="0" smtClean="0">
                <a:solidFill>
                  <a:schemeClr val="accent4">
                    <a:lumMod val="75000"/>
                  </a:schemeClr>
                </a:solidFill>
              </a:rPr>
              <a:t>InputField</a:t>
            </a:r>
            <a:r>
              <a:rPr lang="en-US" dirty="0" smtClean="0"/>
              <a:t> – </a:t>
            </a:r>
            <a:r>
              <a:rPr lang="ru-RU" dirty="0" smtClean="0"/>
              <a:t>компонент отвечающий за поле ввода данных</a:t>
            </a:r>
          </a:p>
          <a:p>
            <a:pPr marL="0" indent="0">
              <a:spcBef>
                <a:spcPts val="0"/>
              </a:spcBef>
            </a:pPr>
            <a:r>
              <a:rPr lang="ru-RU" b="1" dirty="0" smtClean="0">
                <a:solidFill>
                  <a:schemeClr val="accent4">
                    <a:lumMod val="75000"/>
                  </a:schemeClr>
                </a:solidFill>
              </a:rPr>
              <a:t>С</a:t>
            </a:r>
            <a:r>
              <a:rPr lang="en-US" b="1" dirty="0" smtClean="0">
                <a:solidFill>
                  <a:schemeClr val="accent4">
                    <a:lumMod val="75000"/>
                  </a:schemeClr>
                </a:solidFill>
              </a:rPr>
              <a:t>heckboxField </a:t>
            </a:r>
            <a:r>
              <a:rPr lang="en-US" dirty="0" smtClean="0"/>
              <a:t>– </a:t>
            </a:r>
            <a:r>
              <a:rPr lang="ru-RU" dirty="0" smtClean="0"/>
              <a:t>компонент отвечающий за работу с чекбоксом</a:t>
            </a:r>
          </a:p>
          <a:p>
            <a:pPr marL="0" indent="0">
              <a:spcBef>
                <a:spcPts val="0"/>
              </a:spcBef>
            </a:pPr>
            <a:r>
              <a:rPr lang="en-US" b="1" dirty="0" smtClean="0">
                <a:solidFill>
                  <a:schemeClr val="accent4">
                    <a:lumMod val="75000"/>
                  </a:schemeClr>
                </a:solidFill>
              </a:rPr>
              <a:t>ErrorField </a:t>
            </a:r>
            <a:r>
              <a:rPr lang="en-US" dirty="0" smtClean="0"/>
              <a:t>– </a:t>
            </a:r>
            <a:r>
              <a:rPr lang="ru-RU" dirty="0" smtClean="0"/>
              <a:t>строчный компонент индикации критической ошибки </a:t>
            </a:r>
          </a:p>
          <a:p>
            <a:pPr marL="0" indent="0">
              <a:spcBef>
                <a:spcPts val="0"/>
              </a:spcBef>
            </a:pPr>
            <a:r>
              <a:rPr lang="en-US" b="1" dirty="0" smtClean="0">
                <a:solidFill>
                  <a:schemeClr val="accent4">
                    <a:lumMod val="75000"/>
                  </a:schemeClr>
                </a:solidFill>
              </a:rPr>
              <a:t>SubmitButton </a:t>
            </a:r>
            <a:r>
              <a:rPr lang="en-US" dirty="0" smtClean="0"/>
              <a:t>– </a:t>
            </a:r>
            <a:r>
              <a:rPr lang="ru-RU" dirty="0" smtClean="0"/>
              <a:t>компонент реализующий кнопку ввода учетных данных в форму.</a:t>
            </a:r>
            <a:endParaRPr lang="ru-RU" dirty="0"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" name="Google Shape;246;p6"/>
          <p:cNvSpPr txBox="1">
            <a:spLocks noGrp="1"/>
          </p:cNvSpPr>
          <p:nvPr>
            <p:ph type="body" idx="4"/>
          </p:nvPr>
        </p:nvSpPr>
        <p:spPr>
          <a:xfrm>
            <a:off x="620490" y="1379425"/>
            <a:ext cx="5703888" cy="665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0BC00"/>
              </a:buClr>
              <a:buSzPts val="2000"/>
              <a:buFont typeface="Arial"/>
              <a:buNone/>
            </a:pPr>
            <a:r>
              <a:rPr lang="ru-RU" dirty="0" smtClean="0">
                <a:latin typeface="Calibri"/>
                <a:ea typeface="Calibri"/>
                <a:cs typeface="Calibri"/>
                <a:sym typeface="Calibri"/>
              </a:rPr>
              <a:t>Страница авторизации – одна из самых сложных страниц всего проекта. </a:t>
            </a:r>
          </a:p>
        </p:txBody>
      </p:sp>
      <p:sp>
        <p:nvSpPr>
          <p:cNvPr id="247" name="Google Shape;247;p6"/>
          <p:cNvSpPr txBox="1">
            <a:spLocks noGrp="1"/>
          </p:cNvSpPr>
          <p:nvPr>
            <p:ph type="sldNum" idx="12"/>
          </p:nvPr>
        </p:nvSpPr>
        <p:spPr>
          <a:xfrm>
            <a:off x="10668000" y="6356350"/>
            <a:ext cx="685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r>
              <a:rPr lang="ru-RU" dirty="0" smtClean="0"/>
              <a:t>5</a:t>
            </a:r>
            <a:endParaRPr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4628" y="1476046"/>
            <a:ext cx="4836881" cy="30806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16"/>
          <p:cNvSpPr txBox="1">
            <a:spLocks noGrp="1"/>
          </p:cNvSpPr>
          <p:nvPr>
            <p:ph type="ctrTitle"/>
          </p:nvPr>
        </p:nvSpPr>
        <p:spPr>
          <a:xfrm>
            <a:off x="620489" y="628956"/>
            <a:ext cx="7734301" cy="5894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0BC00"/>
              </a:buClr>
              <a:buSzPts val="3600"/>
              <a:buFont typeface="Calibri"/>
              <a:buNone/>
            </a:pPr>
            <a:r>
              <a:rPr lang="ru-RU" b="1" dirty="0" smtClean="0">
                <a:latin typeface="Calibri"/>
                <a:ea typeface="Calibri"/>
                <a:cs typeface="Calibri"/>
                <a:sym typeface="Calibri"/>
              </a:rPr>
              <a:t>Общая страница магазина:</a:t>
            </a:r>
            <a:endParaRPr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7" name="Google Shape;337;p16"/>
          <p:cNvSpPr txBox="1">
            <a:spLocks noGrp="1"/>
          </p:cNvSpPr>
          <p:nvPr>
            <p:ph type="sldNum" idx="12"/>
          </p:nvPr>
        </p:nvSpPr>
        <p:spPr>
          <a:xfrm>
            <a:off x="10668000" y="6356350"/>
            <a:ext cx="685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r>
              <a:rPr lang="ru-RU" dirty="0" smtClean="0"/>
              <a:t>6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5938" y="1562099"/>
            <a:ext cx="8347706" cy="4530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103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6"/>
          <p:cNvSpPr txBox="1">
            <a:spLocks noGrp="1"/>
          </p:cNvSpPr>
          <p:nvPr>
            <p:ph type="ctrTitle"/>
          </p:nvPr>
        </p:nvSpPr>
        <p:spPr>
          <a:xfrm>
            <a:off x="620489" y="628956"/>
            <a:ext cx="7948354" cy="5894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0BC00"/>
              </a:buClr>
              <a:buSzPts val="3600"/>
              <a:buFont typeface="Calibri"/>
              <a:buNone/>
            </a:pPr>
            <a:r>
              <a:rPr lang="ru-RU" b="1" dirty="0" smtClean="0"/>
              <a:t>Работа со списком товаров</a:t>
            </a:r>
            <a:endParaRPr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" name="Google Shape;244;p6"/>
          <p:cNvSpPr txBox="1">
            <a:spLocks noGrp="1"/>
          </p:cNvSpPr>
          <p:nvPr>
            <p:ph type="body" idx="1"/>
          </p:nvPr>
        </p:nvSpPr>
        <p:spPr>
          <a:xfrm>
            <a:off x="482600" y="4978400"/>
            <a:ext cx="116078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1143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0BC00"/>
              </a:buClr>
              <a:buSzPts val="1800"/>
              <a:buFont typeface="Noto Sans Symbols"/>
              <a:buNone/>
            </a:pPr>
            <a:r>
              <a:rPr lang="ru-RU" dirty="0" smtClean="0">
                <a:latin typeface="Calibri"/>
                <a:ea typeface="Calibri"/>
                <a:cs typeface="Calibri"/>
                <a:sym typeface="Calibri"/>
              </a:rPr>
              <a:t>Базовый компонент</a:t>
            </a:r>
            <a:r>
              <a:rPr lang="en-US" dirty="0" smtClean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b="1" dirty="0" smtClean="0">
                <a:solidFill>
                  <a:schemeClr val="accent4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Products</a:t>
            </a:r>
            <a:r>
              <a:rPr lang="en-US" b="1" dirty="0" smtClean="0">
                <a:solidFill>
                  <a:schemeClr val="accent4">
                    <a:lumMod val="75000"/>
                  </a:schemeClr>
                </a:solidFill>
              </a:rPr>
              <a:t>Page</a:t>
            </a:r>
            <a:r>
              <a:rPr lang="ru-RU" dirty="0" smtClean="0">
                <a:latin typeface="Calibri"/>
                <a:ea typeface="Calibri"/>
                <a:cs typeface="Calibri"/>
                <a:sym typeface="Calibri"/>
              </a:rPr>
              <a:t> отвеча</a:t>
            </a:r>
            <a:r>
              <a:rPr lang="ru-RU" dirty="0" smtClean="0"/>
              <a:t>ет за рендер всей этой страницы. Получаемые из локального файла данные описывающие ассортимент магазина отображаются на экране скролящимся списком, могут быть добавлены в корзину и выбраны для изучения описания товара индивидуально.</a:t>
            </a:r>
          </a:p>
          <a:p>
            <a:pPr marL="228600" indent="-114300">
              <a:spcBef>
                <a:spcPts val="0"/>
              </a:spcBef>
              <a:buNone/>
            </a:pPr>
            <a:r>
              <a:rPr lang="ru-RU" dirty="0" smtClean="0">
                <a:latin typeface="Calibri"/>
                <a:ea typeface="Calibri"/>
                <a:cs typeface="Calibri"/>
                <a:sym typeface="Calibri"/>
              </a:rPr>
              <a:t>Для реализации функционала компонентов широко используются функции написанные на </a:t>
            </a:r>
            <a:r>
              <a:rPr lang="en-US" dirty="0" smtClean="0">
                <a:latin typeface="Calibri"/>
                <a:ea typeface="Calibri"/>
                <a:cs typeface="Calibri"/>
                <a:sym typeface="Calibri"/>
              </a:rPr>
              <a:t>javascript</a:t>
            </a:r>
            <a:r>
              <a:rPr lang="en-US" dirty="0" smtClean="0"/>
              <a:t> </a:t>
            </a:r>
            <a:r>
              <a:rPr lang="ru-RU" dirty="0" smtClean="0"/>
              <a:t>(например, функция для создания уникального идентификатора), а также хуки </a:t>
            </a:r>
            <a:r>
              <a:rPr lang="en-US" b="1" dirty="0" smtClean="0">
                <a:solidFill>
                  <a:srgbClr val="FF0000"/>
                </a:solidFill>
              </a:rPr>
              <a:t>useDispatch</a:t>
            </a:r>
            <a:r>
              <a:rPr lang="ru-RU" b="1" dirty="0" smtClean="0">
                <a:solidFill>
                  <a:srgbClr val="FF0000"/>
                </a:solidFill>
              </a:rPr>
              <a:t>()</a:t>
            </a:r>
            <a:r>
              <a:rPr lang="ru-RU" b="1" dirty="0" smtClean="0">
                <a:solidFill>
                  <a:srgbClr val="FF0000"/>
                </a:solidFill>
                <a:sym typeface="Calibri"/>
              </a:rPr>
              <a:t> </a:t>
            </a:r>
            <a:r>
              <a:rPr lang="ru-RU" dirty="0" smtClean="0">
                <a:latin typeface="Calibri"/>
                <a:ea typeface="Calibri"/>
                <a:cs typeface="Calibri"/>
                <a:sym typeface="Calibri"/>
              </a:rPr>
              <a:t>и </a:t>
            </a:r>
            <a:r>
              <a:rPr lang="en-US" b="1" dirty="0" smtClean="0">
                <a:solidFill>
                  <a:srgbClr val="FF0000"/>
                </a:solidFill>
              </a:rPr>
              <a:t>useNavigate</a:t>
            </a:r>
            <a:r>
              <a:rPr lang="ru-RU" b="1" dirty="0" smtClean="0">
                <a:solidFill>
                  <a:srgbClr val="FF0000"/>
                </a:solidFill>
              </a:rPr>
              <a:t>()</a:t>
            </a:r>
            <a:r>
              <a:rPr lang="ru-RU" dirty="0" smtClean="0"/>
              <a:t>.</a:t>
            </a:r>
            <a:endParaRPr lang="en-US" dirty="0"/>
          </a:p>
          <a:p>
            <a:pPr marL="228600" lvl="0" indent="-1143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0BC00"/>
              </a:buClr>
              <a:buSzPts val="1800"/>
              <a:buFont typeface="Noto Sans Symbols"/>
              <a:buNone/>
            </a:pPr>
            <a:endParaRPr lang="ru-RU" dirty="0" smtClean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" name="Google Shape;245;p6"/>
          <p:cNvSpPr txBox="1">
            <a:spLocks noGrp="1"/>
          </p:cNvSpPr>
          <p:nvPr>
            <p:ph type="body" idx="3"/>
          </p:nvPr>
        </p:nvSpPr>
        <p:spPr>
          <a:xfrm>
            <a:off x="620490" y="2205745"/>
            <a:ext cx="6114138" cy="2671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0" indent="0">
              <a:spcBef>
                <a:spcPts val="0"/>
              </a:spcBef>
            </a:pPr>
            <a:r>
              <a:rPr lang="ru-RU" dirty="0"/>
              <a:t>Форма </a:t>
            </a:r>
            <a:r>
              <a:rPr lang="ru-RU" dirty="0" smtClean="0"/>
              <a:t>этой страницы </a:t>
            </a:r>
            <a:r>
              <a:rPr lang="ru-RU" dirty="0"/>
              <a:t>собирается из нескольких </a:t>
            </a:r>
            <a:r>
              <a:rPr lang="ru-RU" dirty="0" smtClean="0"/>
              <a:t>компонентов</a:t>
            </a:r>
            <a:r>
              <a:rPr lang="en-US" dirty="0" smtClean="0"/>
              <a:t>:</a:t>
            </a:r>
            <a:endParaRPr lang="ru-RU" dirty="0" smtClean="0"/>
          </a:p>
          <a:p>
            <a:pPr marL="0" indent="0">
              <a:spcBef>
                <a:spcPts val="0"/>
              </a:spcBef>
            </a:pPr>
            <a:endParaRPr lang="en-US" dirty="0" smtClean="0"/>
          </a:p>
          <a:p>
            <a:pPr marL="0" indent="0">
              <a:spcBef>
                <a:spcPts val="0"/>
              </a:spcBef>
            </a:pPr>
            <a:r>
              <a:rPr lang="en-US" b="1" dirty="0" smtClean="0">
                <a:solidFill>
                  <a:schemeClr val="accent4">
                    <a:lumMod val="75000"/>
                  </a:schemeClr>
                </a:solidFill>
              </a:rPr>
              <a:t>Header</a:t>
            </a:r>
            <a:r>
              <a:rPr lang="en-US" dirty="0" smtClean="0"/>
              <a:t> – </a:t>
            </a:r>
            <a:r>
              <a:rPr lang="ru-RU" dirty="0" smtClean="0"/>
              <a:t>фиксированный компонент отображающий данные о корзине</a:t>
            </a:r>
          </a:p>
          <a:p>
            <a:pPr marL="0" indent="0">
              <a:spcBef>
                <a:spcPts val="0"/>
              </a:spcBef>
            </a:pPr>
            <a:r>
              <a:rPr lang="en-US" b="1" dirty="0" smtClean="0">
                <a:solidFill>
                  <a:schemeClr val="accent4">
                    <a:lumMod val="75000"/>
                  </a:schemeClr>
                </a:solidFill>
              </a:rPr>
              <a:t>Cards </a:t>
            </a:r>
            <a:r>
              <a:rPr lang="en-US" dirty="0" smtClean="0"/>
              <a:t> – </a:t>
            </a:r>
            <a:r>
              <a:rPr lang="ru-RU" dirty="0" smtClean="0"/>
              <a:t>компонент рендерящий список всех карт товара</a:t>
            </a:r>
          </a:p>
          <a:p>
            <a:pPr marL="0" indent="0">
              <a:spcBef>
                <a:spcPts val="0"/>
              </a:spcBef>
            </a:pPr>
            <a:r>
              <a:rPr lang="en-US" b="1" dirty="0" smtClean="0">
                <a:solidFill>
                  <a:schemeClr val="accent4">
                    <a:lumMod val="75000"/>
                  </a:schemeClr>
                </a:solidFill>
              </a:rPr>
              <a:t>Card</a:t>
            </a:r>
            <a:r>
              <a:rPr lang="en-US" dirty="0" smtClean="0"/>
              <a:t> – </a:t>
            </a:r>
            <a:r>
              <a:rPr lang="ru-RU" dirty="0" smtClean="0"/>
              <a:t>компонент рендерящий карту индивидуального товара</a:t>
            </a:r>
            <a:endParaRPr lang="en-US" dirty="0" smtClean="0"/>
          </a:p>
          <a:p>
            <a:pPr marL="0" indent="0">
              <a:spcBef>
                <a:spcPts val="0"/>
              </a:spcBef>
            </a:pPr>
            <a:r>
              <a:rPr lang="en-US" b="1" dirty="0" smtClean="0">
                <a:solidFill>
                  <a:schemeClr val="accent4">
                    <a:lumMod val="75000"/>
                  </a:schemeClr>
                </a:solidFill>
              </a:rPr>
              <a:t>ButtonToLog </a:t>
            </a:r>
            <a:r>
              <a:rPr lang="en-US" dirty="0" smtClean="0"/>
              <a:t>– </a:t>
            </a:r>
            <a:r>
              <a:rPr lang="ru-RU" dirty="0" smtClean="0"/>
              <a:t>реиспользуемый компонент отвечающий за выход из профиля пользователя</a:t>
            </a:r>
          </a:p>
          <a:p>
            <a:pPr marL="0" indent="0">
              <a:spcBef>
                <a:spcPts val="0"/>
              </a:spcBef>
            </a:pPr>
            <a:r>
              <a:rPr lang="en-US" b="1" dirty="0" smtClean="0">
                <a:solidFill>
                  <a:schemeClr val="accent4">
                    <a:lumMod val="75000"/>
                  </a:schemeClr>
                </a:solidFill>
              </a:rPr>
              <a:t>ButtonToBack </a:t>
            </a:r>
            <a:r>
              <a:rPr lang="en-US" dirty="0" smtClean="0"/>
              <a:t>–</a:t>
            </a:r>
            <a:r>
              <a:rPr lang="ru-RU" dirty="0" smtClean="0"/>
              <a:t> реиспользуемый компонент</a:t>
            </a:r>
            <a:r>
              <a:rPr lang="en-US" dirty="0" smtClean="0"/>
              <a:t> </a:t>
            </a:r>
            <a:r>
              <a:rPr lang="ru-RU" dirty="0"/>
              <a:t>отвечающий </a:t>
            </a:r>
            <a:r>
              <a:rPr lang="ru-RU" dirty="0" smtClean="0"/>
              <a:t>за возврат на страницу назад по истории переходов</a:t>
            </a:r>
          </a:p>
        </p:txBody>
      </p:sp>
      <p:sp>
        <p:nvSpPr>
          <p:cNvPr id="246" name="Google Shape;246;p6"/>
          <p:cNvSpPr txBox="1">
            <a:spLocks noGrp="1"/>
          </p:cNvSpPr>
          <p:nvPr>
            <p:ph type="body" idx="4"/>
          </p:nvPr>
        </p:nvSpPr>
        <p:spPr>
          <a:xfrm>
            <a:off x="620490" y="1379425"/>
            <a:ext cx="5703888" cy="665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0BC00"/>
              </a:buClr>
              <a:buSzPts val="2000"/>
              <a:buFont typeface="Arial"/>
              <a:buNone/>
            </a:pPr>
            <a:r>
              <a:rPr lang="ru-RU" dirty="0" smtClean="0">
                <a:latin typeface="Calibri"/>
                <a:ea typeface="Calibri"/>
                <a:cs typeface="Calibri"/>
                <a:sym typeface="Calibri"/>
              </a:rPr>
              <a:t>Общая страница магазина позволяет нам выбрать в корзину товары из общего списка. </a:t>
            </a:r>
          </a:p>
        </p:txBody>
      </p:sp>
      <p:sp>
        <p:nvSpPr>
          <p:cNvPr id="247" name="Google Shape;247;p6"/>
          <p:cNvSpPr txBox="1">
            <a:spLocks noGrp="1"/>
          </p:cNvSpPr>
          <p:nvPr>
            <p:ph type="sldNum" idx="12"/>
          </p:nvPr>
        </p:nvSpPr>
        <p:spPr>
          <a:xfrm>
            <a:off x="10668000" y="6356350"/>
            <a:ext cx="685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r>
              <a:rPr lang="ru-RU" dirty="0" smtClean="0"/>
              <a:t>7</a:t>
            </a:r>
            <a:endParaRPr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5625" y="1574800"/>
            <a:ext cx="4448175" cy="3267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227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16"/>
          <p:cNvSpPr txBox="1">
            <a:spLocks noGrp="1"/>
          </p:cNvSpPr>
          <p:nvPr>
            <p:ph type="ctrTitle"/>
          </p:nvPr>
        </p:nvSpPr>
        <p:spPr>
          <a:xfrm>
            <a:off x="620489" y="628956"/>
            <a:ext cx="7734301" cy="5894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0BC00"/>
              </a:buClr>
              <a:buSzPts val="3600"/>
              <a:buFont typeface="Calibri"/>
              <a:buNone/>
            </a:pPr>
            <a:r>
              <a:rPr lang="ru-RU" b="1" dirty="0" smtClean="0">
                <a:latin typeface="Calibri"/>
                <a:ea typeface="Calibri"/>
                <a:cs typeface="Calibri"/>
                <a:sym typeface="Calibri"/>
              </a:rPr>
              <a:t>Корзина магазина:</a:t>
            </a:r>
            <a:endParaRPr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7" name="Google Shape;337;p16"/>
          <p:cNvSpPr txBox="1">
            <a:spLocks noGrp="1"/>
          </p:cNvSpPr>
          <p:nvPr>
            <p:ph type="sldNum" idx="12"/>
          </p:nvPr>
        </p:nvSpPr>
        <p:spPr>
          <a:xfrm>
            <a:off x="10668000" y="6356350"/>
            <a:ext cx="685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r>
              <a:rPr lang="ru-RU" dirty="0" smtClean="0"/>
              <a:t>8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3450" y="1458609"/>
            <a:ext cx="8020050" cy="4897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079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6"/>
          <p:cNvSpPr txBox="1">
            <a:spLocks noGrp="1"/>
          </p:cNvSpPr>
          <p:nvPr>
            <p:ph type="ctrTitle"/>
          </p:nvPr>
        </p:nvSpPr>
        <p:spPr>
          <a:xfrm>
            <a:off x="620489" y="628956"/>
            <a:ext cx="7948354" cy="5894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0BC00"/>
              </a:buClr>
              <a:buSzPts val="3600"/>
              <a:buFont typeface="Calibri"/>
              <a:buNone/>
            </a:pPr>
            <a:r>
              <a:rPr lang="ru-RU" b="1" dirty="0" smtClean="0"/>
              <a:t>Функционал корзины выбранных товаров</a:t>
            </a:r>
            <a:endParaRPr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" name="Google Shape;244;p6"/>
          <p:cNvSpPr txBox="1">
            <a:spLocks noGrp="1"/>
          </p:cNvSpPr>
          <p:nvPr>
            <p:ph type="body" idx="1"/>
          </p:nvPr>
        </p:nvSpPr>
        <p:spPr>
          <a:xfrm>
            <a:off x="482600" y="4978400"/>
            <a:ext cx="116078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1143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0BC00"/>
              </a:buClr>
              <a:buSzPts val="1800"/>
              <a:buFont typeface="Noto Sans Symbols"/>
              <a:buNone/>
            </a:pPr>
            <a:r>
              <a:rPr lang="ru-RU" dirty="0" smtClean="0">
                <a:latin typeface="Calibri"/>
                <a:ea typeface="Calibri"/>
                <a:cs typeface="Calibri"/>
                <a:sym typeface="Calibri"/>
              </a:rPr>
              <a:t>Базовый компонент</a:t>
            </a:r>
            <a:r>
              <a:rPr lang="en-US" dirty="0" smtClean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b="1" dirty="0" smtClean="0">
                <a:solidFill>
                  <a:schemeClr val="accent4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BasketPage</a:t>
            </a:r>
            <a:r>
              <a:rPr lang="ru-RU" dirty="0" smtClean="0">
                <a:latin typeface="Calibri"/>
                <a:ea typeface="Calibri"/>
                <a:cs typeface="Calibri"/>
                <a:sym typeface="Calibri"/>
              </a:rPr>
              <a:t> отвеча</a:t>
            </a:r>
            <a:r>
              <a:rPr lang="ru-RU" dirty="0" smtClean="0"/>
              <a:t>ет за рендер всей этой страницы. Получаемые из локального файла данные о находящемся в корзине товаре отображаются на экране скролящимся списком, могут быть удалены из корзины, либо выбраны для изучения описания товара индивидуально.</a:t>
            </a:r>
          </a:p>
          <a:p>
            <a:pPr marL="228600" indent="-114300">
              <a:spcBef>
                <a:spcPts val="0"/>
              </a:spcBef>
              <a:buNone/>
            </a:pPr>
            <a:r>
              <a:rPr lang="ru-RU" dirty="0" smtClean="0">
                <a:latin typeface="Calibri"/>
                <a:ea typeface="Calibri"/>
                <a:cs typeface="Calibri"/>
                <a:sym typeface="Calibri"/>
              </a:rPr>
              <a:t>Для реализации функционала компонентов широко используются функции написанные на </a:t>
            </a:r>
            <a:r>
              <a:rPr lang="en-US" dirty="0" smtClean="0">
                <a:latin typeface="Calibri"/>
                <a:ea typeface="Calibri"/>
                <a:cs typeface="Calibri"/>
                <a:sym typeface="Calibri"/>
              </a:rPr>
              <a:t>javascript</a:t>
            </a:r>
            <a:r>
              <a:rPr lang="en-US" dirty="0" smtClean="0"/>
              <a:t> </a:t>
            </a:r>
            <a:r>
              <a:rPr lang="ru-RU" dirty="0" smtClean="0"/>
              <a:t>(например,</a:t>
            </a:r>
            <a:r>
              <a:rPr lang="en-US" dirty="0" smtClean="0"/>
              <a:t> </a:t>
            </a:r>
            <a:r>
              <a:rPr lang="ru-RU" dirty="0" smtClean="0"/>
              <a:t>функция</a:t>
            </a:r>
            <a:r>
              <a:rPr lang="en-US" dirty="0" smtClean="0"/>
              <a:t> </a:t>
            </a:r>
            <a:r>
              <a:rPr lang="ru-RU" dirty="0"/>
              <a:t>подсчета суммы товара в корзине</a:t>
            </a:r>
            <a:r>
              <a:rPr lang="ru-RU" dirty="0" smtClean="0"/>
              <a:t>), а также хуки </a:t>
            </a:r>
            <a:r>
              <a:rPr lang="en-US" b="1" dirty="0" smtClean="0">
                <a:solidFill>
                  <a:srgbClr val="FF0000"/>
                </a:solidFill>
              </a:rPr>
              <a:t>useDispatch</a:t>
            </a:r>
            <a:r>
              <a:rPr lang="ru-RU" b="1" dirty="0" smtClean="0">
                <a:solidFill>
                  <a:srgbClr val="FF0000"/>
                </a:solidFill>
              </a:rPr>
              <a:t>()</a:t>
            </a:r>
            <a:r>
              <a:rPr lang="ru-RU" b="1" dirty="0" smtClean="0">
                <a:solidFill>
                  <a:srgbClr val="FF0000"/>
                </a:solidFill>
                <a:sym typeface="Calibri"/>
              </a:rPr>
              <a:t> </a:t>
            </a:r>
            <a:r>
              <a:rPr lang="en-US" b="1" dirty="0" smtClean="0">
                <a:solidFill>
                  <a:schemeClr val="tx1"/>
                </a:solidFill>
                <a:sym typeface="Calibri"/>
              </a:rPr>
              <a:t>,</a:t>
            </a:r>
            <a:r>
              <a:rPr lang="ru-RU" dirty="0" smtClean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b="1" dirty="0" smtClean="0">
                <a:solidFill>
                  <a:srgbClr val="FF0000"/>
                </a:solidFill>
              </a:rPr>
              <a:t>useNavigate</a:t>
            </a:r>
            <a:r>
              <a:rPr lang="ru-RU" b="1" dirty="0" smtClean="0">
                <a:solidFill>
                  <a:srgbClr val="FF0000"/>
                </a:solidFill>
              </a:rPr>
              <a:t>()</a:t>
            </a:r>
            <a:r>
              <a:rPr lang="ru-RU" dirty="0"/>
              <a:t> </a:t>
            </a:r>
            <a:r>
              <a:rPr lang="ru-RU" dirty="0" smtClean="0"/>
              <a:t>и </a:t>
            </a:r>
            <a:r>
              <a:rPr lang="en-US" b="1" dirty="0" smtClean="0">
                <a:solidFill>
                  <a:srgbClr val="FF0000"/>
                </a:solidFill>
              </a:rPr>
              <a:t>useSelector()</a:t>
            </a:r>
            <a:endParaRPr lang="en-US" b="1" dirty="0">
              <a:solidFill>
                <a:srgbClr val="FF0000"/>
              </a:solidFill>
            </a:endParaRPr>
          </a:p>
          <a:p>
            <a:pPr marL="228600" indent="-114300">
              <a:spcBef>
                <a:spcPts val="0"/>
              </a:spcBef>
              <a:buNone/>
            </a:pPr>
            <a:endParaRPr lang="en-US" dirty="0"/>
          </a:p>
          <a:p>
            <a:pPr marL="228600" lvl="0" indent="-1143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0BC00"/>
              </a:buClr>
              <a:buSzPts val="1800"/>
              <a:buFont typeface="Noto Sans Symbols"/>
              <a:buNone/>
            </a:pPr>
            <a:endParaRPr lang="ru-RU" dirty="0" smtClean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" name="Google Shape;245;p6"/>
          <p:cNvSpPr txBox="1">
            <a:spLocks noGrp="1"/>
          </p:cNvSpPr>
          <p:nvPr>
            <p:ph type="body" idx="3"/>
          </p:nvPr>
        </p:nvSpPr>
        <p:spPr>
          <a:xfrm>
            <a:off x="620490" y="2205745"/>
            <a:ext cx="6114138" cy="2671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0" indent="0">
              <a:spcBef>
                <a:spcPts val="0"/>
              </a:spcBef>
            </a:pPr>
            <a:r>
              <a:rPr lang="ru-RU" dirty="0"/>
              <a:t>Форма </a:t>
            </a:r>
            <a:r>
              <a:rPr lang="ru-RU" dirty="0" smtClean="0"/>
              <a:t>этой страницы </a:t>
            </a:r>
            <a:r>
              <a:rPr lang="ru-RU" dirty="0"/>
              <a:t>собирается из нескольких </a:t>
            </a:r>
            <a:r>
              <a:rPr lang="ru-RU" dirty="0" smtClean="0"/>
              <a:t>компонентов</a:t>
            </a:r>
            <a:r>
              <a:rPr lang="en-US" dirty="0" smtClean="0"/>
              <a:t>:</a:t>
            </a:r>
            <a:endParaRPr lang="ru-RU" dirty="0" smtClean="0"/>
          </a:p>
          <a:p>
            <a:pPr marL="0" indent="0">
              <a:spcBef>
                <a:spcPts val="0"/>
              </a:spcBef>
            </a:pPr>
            <a:endParaRPr lang="en-US" dirty="0" smtClean="0"/>
          </a:p>
          <a:p>
            <a:pPr marL="0" indent="0">
              <a:spcBef>
                <a:spcPts val="0"/>
              </a:spcBef>
            </a:pPr>
            <a:r>
              <a:rPr lang="en-US" b="1" dirty="0" smtClean="0">
                <a:solidFill>
                  <a:schemeClr val="accent4">
                    <a:lumMod val="75000"/>
                  </a:schemeClr>
                </a:solidFill>
              </a:rPr>
              <a:t>BasketHeader</a:t>
            </a:r>
            <a:r>
              <a:rPr lang="en-US" dirty="0" smtClean="0"/>
              <a:t> – </a:t>
            </a:r>
            <a:r>
              <a:rPr lang="ru-RU" dirty="0" smtClean="0"/>
              <a:t>фиксированный компонент отображающий кнопки и текстовые данные</a:t>
            </a:r>
            <a:endParaRPr lang="ru-RU" dirty="0"/>
          </a:p>
          <a:p>
            <a:pPr marL="0" indent="0">
              <a:spcBef>
                <a:spcPts val="0"/>
              </a:spcBef>
            </a:pPr>
            <a:r>
              <a:rPr lang="en-US" b="1" dirty="0" smtClean="0">
                <a:solidFill>
                  <a:schemeClr val="accent4">
                    <a:lumMod val="75000"/>
                  </a:schemeClr>
                </a:solidFill>
              </a:rPr>
              <a:t>Basket </a:t>
            </a:r>
            <a:r>
              <a:rPr lang="en-US" dirty="0" smtClean="0"/>
              <a:t> – </a:t>
            </a:r>
            <a:r>
              <a:rPr lang="ru-RU" dirty="0" smtClean="0"/>
              <a:t>компонент отображающий содержимое корзины</a:t>
            </a:r>
          </a:p>
          <a:p>
            <a:pPr marL="0" indent="0">
              <a:spcBef>
                <a:spcPts val="0"/>
              </a:spcBef>
            </a:pPr>
            <a:r>
              <a:rPr lang="en-US" b="1" dirty="0" smtClean="0">
                <a:solidFill>
                  <a:schemeClr val="accent4">
                    <a:lumMod val="75000"/>
                  </a:schemeClr>
                </a:solidFill>
              </a:rPr>
              <a:t>BasketCard</a:t>
            </a:r>
            <a:r>
              <a:rPr lang="en-US" dirty="0" smtClean="0"/>
              <a:t> – </a:t>
            </a:r>
            <a:r>
              <a:rPr lang="ru-RU" dirty="0" smtClean="0"/>
              <a:t>компонент рендерящий карту индивидуального товара</a:t>
            </a:r>
            <a:endParaRPr lang="en-US" dirty="0" smtClean="0"/>
          </a:p>
          <a:p>
            <a:pPr marL="0" indent="0">
              <a:spcBef>
                <a:spcPts val="0"/>
              </a:spcBef>
            </a:pPr>
            <a:r>
              <a:rPr lang="en-US" b="1" dirty="0" smtClean="0">
                <a:solidFill>
                  <a:schemeClr val="accent4">
                    <a:lumMod val="75000"/>
                  </a:schemeClr>
                </a:solidFill>
              </a:rPr>
              <a:t>BasketFooter </a:t>
            </a:r>
            <a:r>
              <a:rPr lang="en-US" dirty="0" smtClean="0"/>
              <a:t> – </a:t>
            </a:r>
            <a:r>
              <a:rPr lang="ru-RU" dirty="0" smtClean="0"/>
              <a:t>отображает кнопку и сумму стоимости товаров</a:t>
            </a:r>
            <a:endParaRPr lang="en-US" dirty="0" smtClean="0"/>
          </a:p>
          <a:p>
            <a:pPr marL="0" indent="0">
              <a:spcBef>
                <a:spcPts val="0"/>
              </a:spcBef>
            </a:pPr>
            <a:r>
              <a:rPr lang="en-US" b="1" dirty="0" smtClean="0">
                <a:solidFill>
                  <a:schemeClr val="accent4">
                    <a:lumMod val="75000"/>
                  </a:schemeClr>
                </a:solidFill>
              </a:rPr>
              <a:t>ButtonToLog </a:t>
            </a:r>
            <a:r>
              <a:rPr lang="en-US" dirty="0" smtClean="0"/>
              <a:t>– </a:t>
            </a:r>
            <a:r>
              <a:rPr lang="ru-RU" dirty="0" smtClean="0"/>
              <a:t>реиспользуемый компонент отвечающий за выход из профиля пользователя</a:t>
            </a:r>
          </a:p>
          <a:p>
            <a:pPr marL="0" indent="0">
              <a:spcBef>
                <a:spcPts val="0"/>
              </a:spcBef>
            </a:pPr>
            <a:r>
              <a:rPr lang="en-US" b="1" dirty="0" smtClean="0">
                <a:solidFill>
                  <a:schemeClr val="accent4">
                    <a:lumMod val="75000"/>
                  </a:schemeClr>
                </a:solidFill>
              </a:rPr>
              <a:t>ButtonToBack </a:t>
            </a:r>
            <a:r>
              <a:rPr lang="en-US" dirty="0" smtClean="0"/>
              <a:t>–</a:t>
            </a:r>
            <a:r>
              <a:rPr lang="ru-RU" dirty="0" smtClean="0"/>
              <a:t> реиспользуемый компонент</a:t>
            </a:r>
            <a:r>
              <a:rPr lang="en-US" dirty="0" smtClean="0"/>
              <a:t> </a:t>
            </a:r>
            <a:r>
              <a:rPr lang="ru-RU" dirty="0"/>
              <a:t>отвечающий </a:t>
            </a:r>
            <a:r>
              <a:rPr lang="ru-RU" dirty="0" smtClean="0"/>
              <a:t>за возврат на страницу назад по истории переходов</a:t>
            </a:r>
          </a:p>
        </p:txBody>
      </p:sp>
      <p:sp>
        <p:nvSpPr>
          <p:cNvPr id="246" name="Google Shape;246;p6"/>
          <p:cNvSpPr txBox="1">
            <a:spLocks noGrp="1"/>
          </p:cNvSpPr>
          <p:nvPr>
            <p:ph type="body" idx="4"/>
          </p:nvPr>
        </p:nvSpPr>
        <p:spPr>
          <a:xfrm>
            <a:off x="620490" y="1379425"/>
            <a:ext cx="5703888" cy="665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0BC00"/>
              </a:buClr>
              <a:buSzPts val="2000"/>
              <a:buFont typeface="Arial"/>
              <a:buNone/>
            </a:pPr>
            <a:r>
              <a:rPr lang="ru-RU" dirty="0" smtClean="0">
                <a:latin typeface="Calibri"/>
                <a:ea typeface="Calibri"/>
                <a:cs typeface="Calibri"/>
                <a:sym typeface="Calibri"/>
              </a:rPr>
              <a:t>Корзина товаров позволяет нам не только удалить какие-то товары, но и добавить новые </a:t>
            </a:r>
          </a:p>
        </p:txBody>
      </p:sp>
      <p:sp>
        <p:nvSpPr>
          <p:cNvPr id="247" name="Google Shape;247;p6"/>
          <p:cNvSpPr txBox="1">
            <a:spLocks noGrp="1"/>
          </p:cNvSpPr>
          <p:nvPr>
            <p:ph type="sldNum" idx="12"/>
          </p:nvPr>
        </p:nvSpPr>
        <p:spPr>
          <a:xfrm>
            <a:off x="10668000" y="6356350"/>
            <a:ext cx="685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r>
              <a:rPr lang="ru-RU" dirty="0"/>
              <a:t>9</a:t>
            </a:r>
            <a:endParaRPr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4628" y="1431515"/>
            <a:ext cx="4867275" cy="333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84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IU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741</TotalTime>
  <Words>798</Words>
  <Application>Microsoft Office PowerPoint</Application>
  <PresentationFormat>Широкоэкранный</PresentationFormat>
  <Paragraphs>93</Paragraphs>
  <Slides>14</Slides>
  <Notes>14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18" baseType="lpstr">
      <vt:lpstr>Arial</vt:lpstr>
      <vt:lpstr>Calibri</vt:lpstr>
      <vt:lpstr>Noto Sans Symbols</vt:lpstr>
      <vt:lpstr>IU</vt:lpstr>
      <vt:lpstr>Презентация итоговой аттестационной работы Григорьева В.А. по курсу «Основы Frontend-разработки»</vt:lpstr>
      <vt:lpstr>Цель работы: закрепление знаний полученных на пройденном курсе,  а также получение новых практических знаний основываясь на разработке учебного проекта небольшого Интернет-магазина.  Задачи:   - реализовать проект Интернет-магазина соответствующего техническому заданию и предоставленному макету; - использовать в проекте знания полученные в ходе курса при изучении учебных модулей HTML, CSS, JavaScript и React; - при разработке приложения использовать компонентный подход.</vt:lpstr>
      <vt:lpstr>Логика работы итогового приложения:</vt:lpstr>
      <vt:lpstr>Вид экрана авторизации приложения:</vt:lpstr>
      <vt:lpstr>Процедура авторизации</vt:lpstr>
      <vt:lpstr>Общая страница магазина:</vt:lpstr>
      <vt:lpstr>Работа со списком товаров</vt:lpstr>
      <vt:lpstr>Корзина магазина:</vt:lpstr>
      <vt:lpstr>Функционал корзины выбранных товаров</vt:lpstr>
      <vt:lpstr>Страница отдельного продукта:</vt:lpstr>
      <vt:lpstr>Работа с индивидуальным товаром</vt:lpstr>
      <vt:lpstr>Процесс разработки приложения:</vt:lpstr>
      <vt:lpstr>Реализация проекта магазина</vt:lpstr>
      <vt:lpstr>Презентация итоговой аттестационной работы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Название презентации в одну или в две строчки или в одну, или в две</dc:title>
  <dc:creator>Ольга Саетгареева</dc:creator>
  <cp:lastModifiedBy>Vladimir Grigorev</cp:lastModifiedBy>
  <cp:revision>59</cp:revision>
  <dcterms:created xsi:type="dcterms:W3CDTF">2018-09-03T06:41:35Z</dcterms:created>
  <dcterms:modified xsi:type="dcterms:W3CDTF">2022-10-15T16:43:07Z</dcterms:modified>
</cp:coreProperties>
</file>